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6858000" cx="12192000"/>
  <p:notesSz cx="6858000" cy="9144000"/>
  <p:embeddedFontLst>
    <p:embeddedFont>
      <p:font typeface="Roboto"/>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2" roundtripDataSignature="AMtx7mgDfBy9K5xXpjpjfh+x/1Zg/mwCz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Roboto-italic.fntdata"/><Relationship Id="rId20" Type="http://schemas.openxmlformats.org/officeDocument/2006/relationships/slide" Target="slides/slide16.xml"/><Relationship Id="rId42" Type="http://customschemas.google.com/relationships/presentationmetadata" Target="metadata"/><Relationship Id="rId41" Type="http://schemas.openxmlformats.org/officeDocument/2006/relationships/font" Target="fonts/Roboto-bold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Roboto-bold.fntdata"/><Relationship Id="rId16" Type="http://schemas.openxmlformats.org/officeDocument/2006/relationships/slide" Target="slides/slide12.xml"/><Relationship Id="rId38" Type="http://schemas.openxmlformats.org/officeDocument/2006/relationships/font" Target="fonts/Roboto-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925710078_0_3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8925710078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8925710078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89257100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8925710078_0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892571007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925710078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8925710078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8925710078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892571007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8925710078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892571007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892571007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892571007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 name="Shape 17"/>
        <p:cNvGrpSpPr/>
        <p:nvPr/>
      </p:nvGrpSpPr>
      <p:grpSpPr>
        <a:xfrm>
          <a:off x="0" y="0"/>
          <a:ext cx="0" cy="0"/>
          <a:chOff x="0" y="0"/>
          <a:chExt cx="0" cy="0"/>
        </a:xfrm>
      </p:grpSpPr>
      <p:sp>
        <p:nvSpPr>
          <p:cNvPr id="18" name="Google Shape;1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3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1"/>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1"/>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6"/>
          <p:cNvSpPr/>
          <p:nvPr>
            <p:ph idx="2" type="pic"/>
          </p:nvPr>
        </p:nvSpPr>
        <p:spPr>
          <a:xfrm>
            <a:off x="5183188" y="987425"/>
            <a:ext cx="6172200" cy="4873625"/>
          </a:xfrm>
          <a:prstGeom prst="rect">
            <a:avLst/>
          </a:prstGeom>
          <a:noFill/>
          <a:ln>
            <a:noFill/>
          </a:ln>
        </p:spPr>
      </p:sp>
      <p:sp>
        <p:nvSpPr>
          <p:cNvPr id="64" name="Google Shape;64;p3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bastrop.revtrak.net/fee-managemen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0.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0" Type="http://schemas.openxmlformats.org/officeDocument/2006/relationships/hyperlink" Target="https://www.usnews.com/education/best-high-schools/texas/districts/bastrop-independent-school-district-103152" TargetMode="External"/><Relationship Id="rId11" Type="http://schemas.openxmlformats.org/officeDocument/2006/relationships/hyperlink" Target="https://www.usnews.com/education/best-high-schools/texas/rankings" TargetMode="External"/><Relationship Id="rId10" Type="http://schemas.openxmlformats.org/officeDocument/2006/relationships/hyperlink" Target="https://www.usnews.com/education/best-high-schools/texas/rankings" TargetMode="External"/><Relationship Id="rId21" Type="http://schemas.openxmlformats.org/officeDocument/2006/relationships/image" Target="../media/image1.png"/><Relationship Id="rId13" Type="http://schemas.openxmlformats.org/officeDocument/2006/relationships/hyperlink" Target="https://www.usnews.com/education/best-high-schools/texas/rankings/austin-tx-12420" TargetMode="External"/><Relationship Id="rId12" Type="http://schemas.openxmlformats.org/officeDocument/2006/relationships/hyperlink" Target="https://www.usnews.com/education/best-high-schools/texas/rankings"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www.usnews.com/education/best-high-schools/national-rankings" TargetMode="External"/><Relationship Id="rId4" Type="http://schemas.openxmlformats.org/officeDocument/2006/relationships/hyperlink" Target="https://www.usnews.com/education/best-high-schools/articles/how-us-news-calculated-the-rankings" TargetMode="External"/><Relationship Id="rId9" Type="http://schemas.openxmlformats.org/officeDocument/2006/relationships/hyperlink" Target="https://www.usnews.com/education/best-high-schools/texas/rankings" TargetMode="External"/><Relationship Id="rId15" Type="http://schemas.openxmlformats.org/officeDocument/2006/relationships/hyperlink" Target="https://www.usnews.com/education/best-high-schools/texas/rankings/austin-tx-12420" TargetMode="External"/><Relationship Id="rId14" Type="http://schemas.openxmlformats.org/officeDocument/2006/relationships/hyperlink" Target="https://www.usnews.com/education/best-high-schools/texas/rankings/austin-tx-12420" TargetMode="External"/><Relationship Id="rId17" Type="http://schemas.openxmlformats.org/officeDocument/2006/relationships/hyperlink" Target="https://www.usnews.com/education/best-high-schools/texas/districts/bastrop-independent-school-district-103152" TargetMode="External"/><Relationship Id="rId16" Type="http://schemas.openxmlformats.org/officeDocument/2006/relationships/hyperlink" Target="https://www.usnews.com/education/best-high-schools/texas/rankings/austin-tx-12420" TargetMode="External"/><Relationship Id="rId5" Type="http://schemas.openxmlformats.org/officeDocument/2006/relationships/hyperlink" Target="https://www.usnews.com/education/best-high-schools/national-rankings" TargetMode="External"/><Relationship Id="rId19" Type="http://schemas.openxmlformats.org/officeDocument/2006/relationships/hyperlink" Target="https://www.usnews.com/education/best-high-schools/texas/districts/bastrop-independent-school-district-103152" TargetMode="External"/><Relationship Id="rId6" Type="http://schemas.openxmlformats.org/officeDocument/2006/relationships/hyperlink" Target="https://www.usnews.com/education/best-high-schools/national-rankings" TargetMode="External"/><Relationship Id="rId18" Type="http://schemas.openxmlformats.org/officeDocument/2006/relationships/hyperlink" Target="https://www.usnews.com/education/best-high-schools/texas/districts/bastrop-independent-school-district-103152" TargetMode="External"/><Relationship Id="rId7" Type="http://schemas.openxmlformats.org/officeDocument/2006/relationships/hyperlink" Target="https://www.usnews.com/education/best-high-schools/national-rankings" TargetMode="External"/><Relationship Id="rId8" Type="http://schemas.openxmlformats.org/officeDocument/2006/relationships/hyperlink" Target="https://www.usnews.com/education/best-high-schools/national-ranking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9</a:t>
            </a:r>
            <a:r>
              <a:rPr b="1" baseline="30000" lang="en-US"/>
              <a:t>th</a:t>
            </a:r>
            <a:r>
              <a:rPr b="1" lang="en-US"/>
              <a:t> Grade Parent Orientation</a:t>
            </a:r>
            <a:endParaRPr/>
          </a:p>
        </p:txBody>
      </p:sp>
      <p:pic>
        <p:nvPicPr>
          <p:cNvPr id="85" name="Google Shape;85;p1"/>
          <p:cNvPicPr preferRelativeResize="0"/>
          <p:nvPr>
            <p:ph idx="1" type="body"/>
          </p:nvPr>
        </p:nvPicPr>
        <p:blipFill rotWithShape="1">
          <a:blip r:embed="rId3">
            <a:alphaModFix/>
          </a:blip>
          <a:srcRect b="0" l="0" r="0" t="0"/>
          <a:stretch/>
        </p:blipFill>
        <p:spPr>
          <a:xfrm>
            <a:off x="3915177" y="1690689"/>
            <a:ext cx="4417454" cy="485178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Lunch Applications</a:t>
            </a:r>
            <a:endParaRPr/>
          </a:p>
        </p:txBody>
      </p:sp>
      <p:sp>
        <p:nvSpPr>
          <p:cNvPr id="140" name="Google Shape;140;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90000"/>
              </a:lnSpc>
              <a:spcBef>
                <a:spcPts val="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1. Many of our upper classmen do not eat lunch at CRCA and see no need for turning in the lunch application. 10</a:t>
            </a:r>
            <a:r>
              <a:rPr baseline="30000" lang="en-US"/>
              <a:t>th</a:t>
            </a:r>
            <a:r>
              <a:rPr lang="en-US"/>
              <a:t>, 11</a:t>
            </a:r>
            <a:r>
              <a:rPr baseline="30000" lang="en-US"/>
              <a:t>th</a:t>
            </a:r>
            <a:r>
              <a:rPr lang="en-US"/>
              <a:t> and 12</a:t>
            </a:r>
            <a:r>
              <a:rPr baseline="30000" lang="en-US"/>
              <a:t>th</a:t>
            </a:r>
            <a:r>
              <a:rPr lang="en-US"/>
              <a:t> grade CRCA students who qualify for free or reduced lunch get fees waived for PSAT, SAT and AP exams as well as their College Applications.</a:t>
            </a:r>
            <a:endParaRPr/>
          </a:p>
          <a:p>
            <a:pPr indent="0" lvl="0" marL="0" rtl="0" algn="l">
              <a:lnSpc>
                <a:spcPct val="90000"/>
              </a:lnSpc>
              <a:spcBef>
                <a:spcPts val="1000"/>
              </a:spcBef>
              <a:spcAft>
                <a:spcPts val="0"/>
              </a:spcAft>
              <a:buClr>
                <a:schemeClr val="dk1"/>
              </a:buClr>
              <a:buSzPts val="2800"/>
              <a:buNone/>
            </a:pPr>
            <a:r>
              <a:rPr lang="en-US"/>
              <a:t>2. 12</a:t>
            </a:r>
            <a:r>
              <a:rPr baseline="30000" lang="en-US"/>
              <a:t>th</a:t>
            </a:r>
            <a:r>
              <a:rPr lang="en-US"/>
              <a:t> grade CRCA students who have turned in their lunch applications and qualify for free or reduced lunch may also automatically qualify for Pell Grants at university when the graduate from high school.</a:t>
            </a:r>
            <a:endParaRPr/>
          </a:p>
          <a:p>
            <a:pPr indent="0" lvl="0" marL="0" rtl="0" algn="l">
              <a:lnSpc>
                <a:spcPct val="90000"/>
              </a:lnSpc>
              <a:spcBef>
                <a:spcPts val="1000"/>
              </a:spcBef>
              <a:spcAft>
                <a:spcPts val="0"/>
              </a:spcAft>
              <a:buClr>
                <a:schemeClr val="dk1"/>
              </a:buClr>
              <a:buSzPts val="2800"/>
              <a:buNone/>
            </a:pPr>
            <a:r>
              <a:rPr lang="en-US"/>
              <a:t>3. Turn your lunch application in! It is very important.</a:t>
            </a:r>
            <a:endParaRPr/>
          </a:p>
          <a:p>
            <a:pPr indent="0" lvl="0" marL="0" rtl="0" algn="l">
              <a:lnSpc>
                <a:spcPct val="90000"/>
              </a:lnSpc>
              <a:spcBef>
                <a:spcPts val="1000"/>
              </a:spcBef>
              <a:spcAft>
                <a:spcPts val="0"/>
              </a:spcAft>
              <a:buClr>
                <a:schemeClr val="dk1"/>
              </a:buClr>
              <a:buSzPts val="2800"/>
              <a:buNone/>
            </a:pPr>
            <a:r>
              <a:rPr lang="en-US"/>
              <a:t>4. The lunch application is now a part of the online registration.</a:t>
            </a:r>
            <a:endParaRPr/>
          </a:p>
          <a:p>
            <a:pPr indent="-64135"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g28925710078_0_3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Bastrop ISD Protection Plan</a:t>
            </a:r>
            <a:endParaRPr/>
          </a:p>
        </p:txBody>
      </p:sp>
      <p:sp>
        <p:nvSpPr>
          <p:cNvPr id="146" name="Google Shape;146;g28925710078_0_3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457200" lvl="0" marL="457200" rtl="0" algn="l">
              <a:spcBef>
                <a:spcPts val="1000"/>
              </a:spcBef>
              <a:spcAft>
                <a:spcPts val="0"/>
              </a:spcAft>
              <a:buSzPts val="3600"/>
              <a:buChar char="•"/>
            </a:pPr>
            <a:r>
              <a:rPr lang="en-US" sz="3000">
                <a:highlight>
                  <a:srgbClr val="FFFFFF"/>
                </a:highlight>
                <a:latin typeface="Times New Roman"/>
                <a:ea typeface="Times New Roman"/>
                <a:cs typeface="Times New Roman"/>
                <a:sym typeface="Times New Roman"/>
              </a:rPr>
              <a:t>The Bastrop Protection Plan is an affordable way to ensure that families are protected in the event of accident, damage, theft, or loss.</a:t>
            </a:r>
            <a:endParaRPr sz="3000">
              <a:highlight>
                <a:srgbClr val="FFFFFF"/>
              </a:highlight>
              <a:latin typeface="Times New Roman"/>
              <a:ea typeface="Times New Roman"/>
              <a:cs typeface="Times New Roman"/>
              <a:sym typeface="Times New Roman"/>
            </a:endParaRPr>
          </a:p>
          <a:p>
            <a:pPr indent="-533400" lvl="0" marL="457200" rtl="0" algn="l">
              <a:spcBef>
                <a:spcPts val="0"/>
              </a:spcBef>
              <a:spcAft>
                <a:spcPts val="0"/>
              </a:spcAft>
              <a:buSzPts val="4800"/>
              <a:buFont typeface="Times New Roman"/>
              <a:buChar char="•"/>
            </a:pPr>
            <a:r>
              <a:rPr lang="en-US" sz="3000">
                <a:highlight>
                  <a:srgbClr val="FFFFFF"/>
                </a:highlight>
                <a:latin typeface="Times New Roman"/>
                <a:ea typeface="Times New Roman"/>
                <a:cs typeface="Times New Roman"/>
                <a:sym typeface="Times New Roman"/>
              </a:rPr>
              <a:t>The Bastrop Protection Plan fee is only $25 for the first child in the household and a discounted $15 for each child after that, and a student who had no claims in 23-24 will carry over their fee for the 24-25 school year.</a:t>
            </a:r>
            <a:endParaRPr sz="3000">
              <a:highlight>
                <a:srgbClr val="FFFFFF"/>
              </a:highlight>
              <a:latin typeface="Times New Roman"/>
              <a:ea typeface="Times New Roman"/>
              <a:cs typeface="Times New Roman"/>
              <a:sym typeface="Times New Roman"/>
            </a:endParaRPr>
          </a:p>
          <a:p>
            <a:pPr indent="-533400" lvl="0" marL="457200" rtl="0" algn="l">
              <a:spcBef>
                <a:spcPts val="0"/>
              </a:spcBef>
              <a:spcAft>
                <a:spcPts val="0"/>
              </a:spcAft>
              <a:buSzPts val="4800"/>
              <a:buFont typeface="Times New Roman"/>
              <a:buChar char="•"/>
            </a:pPr>
            <a:r>
              <a:rPr lang="en-US" sz="3000">
                <a:highlight>
                  <a:srgbClr val="FFFFFF"/>
                </a:highlight>
                <a:latin typeface="Times New Roman"/>
                <a:ea typeface="Times New Roman"/>
                <a:cs typeface="Times New Roman"/>
                <a:sym typeface="Times New Roman"/>
              </a:rPr>
              <a:t>We have provided a convenient way to pay the protection plan fee here: </a:t>
            </a:r>
            <a:r>
              <a:rPr lang="en-US" sz="3000" u="sng">
                <a:solidFill>
                  <a:schemeClr val="hlink"/>
                </a:solidFill>
                <a:highlight>
                  <a:srgbClr val="FFFFFF"/>
                </a:highlight>
                <a:latin typeface="Times New Roman"/>
                <a:ea typeface="Times New Roman"/>
                <a:cs typeface="Times New Roman"/>
                <a:sym typeface="Times New Roman"/>
                <a:hlinkClick r:id="rId3"/>
              </a:rPr>
              <a:t>https://bastrop.revtrak.net/fee-management/</a:t>
            </a:r>
            <a:r>
              <a:rPr lang="en-US" sz="3000">
                <a:highlight>
                  <a:srgbClr val="FFFFFF"/>
                </a:highlight>
                <a:latin typeface="Times New Roman"/>
                <a:ea typeface="Times New Roman"/>
                <a:cs typeface="Times New Roman"/>
                <a:sym typeface="Times New Roman"/>
              </a:rPr>
              <a:t>  </a:t>
            </a:r>
            <a:endParaRPr sz="4800">
              <a:highlight>
                <a:srgbClr val="FFFFFF"/>
              </a:highlight>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Credits and Transcripts</a:t>
            </a:r>
            <a:endParaRPr/>
          </a:p>
        </p:txBody>
      </p:sp>
      <p:pic>
        <p:nvPicPr>
          <p:cNvPr id="152" name="Google Shape;152;p10"/>
          <p:cNvPicPr preferRelativeResize="0"/>
          <p:nvPr>
            <p:ph idx="1" type="body"/>
          </p:nvPr>
        </p:nvPicPr>
        <p:blipFill rotWithShape="1">
          <a:blip r:embed="rId3">
            <a:alphaModFix/>
          </a:blip>
          <a:srcRect b="0" l="0" r="0" t="0"/>
          <a:stretch/>
        </p:blipFill>
        <p:spPr>
          <a:xfrm>
            <a:off x="1916134" y="1947515"/>
            <a:ext cx="3016473" cy="3113882"/>
          </a:xfrm>
          <a:prstGeom prst="rect">
            <a:avLst/>
          </a:prstGeom>
          <a:noFill/>
          <a:ln>
            <a:noFill/>
          </a:ln>
        </p:spPr>
      </p:pic>
      <p:sp>
        <p:nvSpPr>
          <p:cNvPr id="153" name="Google Shape;153;p1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Summer school is for acceleration at ACC.</a:t>
            </a:r>
            <a:endParaRPr/>
          </a:p>
          <a:p>
            <a:pPr indent="-228600" lvl="0" marL="228600" rtl="0" algn="l">
              <a:lnSpc>
                <a:spcPct val="90000"/>
              </a:lnSpc>
              <a:spcBef>
                <a:spcPts val="1000"/>
              </a:spcBef>
              <a:spcAft>
                <a:spcPts val="0"/>
              </a:spcAft>
              <a:buClr>
                <a:schemeClr val="dk1"/>
              </a:buClr>
              <a:buSzPts val="2800"/>
              <a:buChar char="•"/>
            </a:pPr>
            <a:r>
              <a:rPr lang="en-US"/>
              <a:t>CRCA students who fail a high school course must attend summer school at Bastrop ISD.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Credits and Transcripts</a:t>
            </a:r>
            <a:endParaRPr/>
          </a:p>
        </p:txBody>
      </p:sp>
      <p:sp>
        <p:nvSpPr>
          <p:cNvPr id="159" name="Google Shape;15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CRCA students earn one half (1/2) credit each semester for each class they are in.</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At Christmas Break, your student should have a half credit for:</a:t>
            </a:r>
            <a:endParaRPr/>
          </a:p>
          <a:p>
            <a:pPr indent="-228600" lvl="1" marL="685800" rtl="0" algn="l">
              <a:lnSpc>
                <a:spcPct val="90000"/>
              </a:lnSpc>
              <a:spcBef>
                <a:spcPts val="500"/>
              </a:spcBef>
              <a:spcAft>
                <a:spcPts val="0"/>
              </a:spcAft>
              <a:buClr>
                <a:schemeClr val="dk1"/>
              </a:buClr>
              <a:buSzPts val="2400"/>
              <a:buChar char="•"/>
            </a:pPr>
            <a:r>
              <a:rPr lang="en-US"/>
              <a:t>Honors English 1</a:t>
            </a:r>
            <a:endParaRPr/>
          </a:p>
          <a:p>
            <a:pPr indent="-228600" lvl="1" marL="685800" rtl="0" algn="l">
              <a:lnSpc>
                <a:spcPct val="90000"/>
              </a:lnSpc>
              <a:spcBef>
                <a:spcPts val="500"/>
              </a:spcBef>
              <a:spcAft>
                <a:spcPts val="0"/>
              </a:spcAft>
              <a:buClr>
                <a:schemeClr val="dk1"/>
              </a:buClr>
              <a:buSzPts val="2400"/>
              <a:buChar char="•"/>
            </a:pPr>
            <a:r>
              <a:rPr lang="en-US"/>
              <a:t>Algebra 1 or Honors Algebra 2</a:t>
            </a:r>
            <a:endParaRPr/>
          </a:p>
          <a:p>
            <a:pPr indent="-228600" lvl="1" marL="685800" rtl="0" algn="l">
              <a:lnSpc>
                <a:spcPct val="90000"/>
              </a:lnSpc>
              <a:spcBef>
                <a:spcPts val="500"/>
              </a:spcBef>
              <a:spcAft>
                <a:spcPts val="0"/>
              </a:spcAft>
              <a:buClr>
                <a:schemeClr val="dk1"/>
              </a:buClr>
              <a:buSzPts val="2400"/>
              <a:buChar char="•"/>
            </a:pPr>
            <a:r>
              <a:rPr lang="en-US"/>
              <a:t>Honors Biology</a:t>
            </a:r>
            <a:endParaRPr/>
          </a:p>
          <a:p>
            <a:pPr indent="-228600" lvl="1" marL="685800" rtl="0" algn="l">
              <a:lnSpc>
                <a:spcPct val="90000"/>
              </a:lnSpc>
              <a:spcBef>
                <a:spcPts val="500"/>
              </a:spcBef>
              <a:spcAft>
                <a:spcPts val="0"/>
              </a:spcAft>
              <a:buClr>
                <a:schemeClr val="dk1"/>
              </a:buClr>
              <a:buSzPts val="2400"/>
              <a:buChar char="•"/>
            </a:pPr>
            <a:r>
              <a:rPr lang="en-US"/>
              <a:t>Social Studies Research Methods</a:t>
            </a:r>
            <a:endParaRPr/>
          </a:p>
          <a:p>
            <a:pPr indent="-228600" lvl="1" marL="685800" rtl="0" algn="l">
              <a:lnSpc>
                <a:spcPct val="90000"/>
              </a:lnSpc>
              <a:spcBef>
                <a:spcPts val="500"/>
              </a:spcBef>
              <a:spcAft>
                <a:spcPts val="0"/>
              </a:spcAft>
              <a:buClr>
                <a:schemeClr val="dk1"/>
              </a:buClr>
              <a:buSzPts val="2400"/>
              <a:buChar char="•"/>
            </a:pPr>
            <a:r>
              <a:rPr lang="en-US"/>
              <a:t>Practical Writing (TSI Prep Course) or Creative Writing</a:t>
            </a:r>
            <a:endParaRPr/>
          </a:p>
          <a:p>
            <a:pPr indent="-228600" lvl="1" marL="685800" rtl="0" algn="l">
              <a:lnSpc>
                <a:spcPct val="90000"/>
              </a:lnSpc>
              <a:spcBef>
                <a:spcPts val="500"/>
              </a:spcBef>
              <a:spcAft>
                <a:spcPts val="0"/>
              </a:spcAft>
              <a:buClr>
                <a:schemeClr val="dk1"/>
              </a:buClr>
              <a:buSzPts val="2400"/>
              <a:buChar char="•"/>
            </a:pPr>
            <a:r>
              <a:rPr lang="en-US"/>
              <a:t>Personal Fitness</a:t>
            </a:r>
            <a:endParaRPr/>
          </a:p>
          <a:p>
            <a:pPr indent="-228600" lvl="1" marL="685800" rtl="0" algn="l">
              <a:lnSpc>
                <a:spcPct val="90000"/>
              </a:lnSpc>
              <a:spcBef>
                <a:spcPts val="500"/>
              </a:spcBef>
              <a:spcAft>
                <a:spcPts val="0"/>
              </a:spcAft>
              <a:buClr>
                <a:schemeClr val="dk1"/>
              </a:buClr>
              <a:buSzPts val="2400"/>
              <a:buChar char="•"/>
            </a:pPr>
            <a:r>
              <a:rPr lang="en-US"/>
              <a:t>Honors World Geography, Honors Debate 1 or Honors Ethnic Studies</a:t>
            </a:r>
            <a:endParaRPr/>
          </a:p>
          <a:p>
            <a:pPr indent="-76200" lvl="1" marL="6858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Credits and Transcripts</a:t>
            </a:r>
            <a:endParaRPr/>
          </a:p>
        </p:txBody>
      </p:sp>
      <p:sp>
        <p:nvSpPr>
          <p:cNvPr id="165" name="Google Shape;165;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8800"/>
              <a:buNone/>
            </a:pPr>
            <a:r>
              <a:rPr b="1" lang="en-US" sz="8800"/>
              <a:t>3.5 Credits </a:t>
            </a:r>
            <a:endParaRPr/>
          </a:p>
          <a:p>
            <a:pPr indent="0" lvl="0" marL="0" rtl="0" algn="ctr">
              <a:lnSpc>
                <a:spcPct val="90000"/>
              </a:lnSpc>
              <a:spcBef>
                <a:spcPts val="1000"/>
              </a:spcBef>
              <a:spcAft>
                <a:spcPts val="0"/>
              </a:spcAft>
              <a:buClr>
                <a:schemeClr val="dk1"/>
              </a:buClr>
              <a:buSzPts val="6000"/>
              <a:buNone/>
            </a:pPr>
            <a:r>
              <a:t/>
            </a:r>
            <a:endParaRPr b="1" sz="6000"/>
          </a:p>
          <a:p>
            <a:pPr indent="0" lvl="0" marL="0" rtl="0" algn="ctr">
              <a:lnSpc>
                <a:spcPct val="90000"/>
              </a:lnSpc>
              <a:spcBef>
                <a:spcPts val="1000"/>
              </a:spcBef>
              <a:spcAft>
                <a:spcPts val="0"/>
              </a:spcAft>
              <a:buClr>
                <a:schemeClr val="dk1"/>
              </a:buClr>
              <a:buSzPts val="6000"/>
              <a:buNone/>
            </a:pPr>
            <a:r>
              <a:rPr b="1" lang="en-US" sz="6000"/>
              <a:t>By Christmas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Credits and Transcripts</a:t>
            </a:r>
            <a:endParaRPr/>
          </a:p>
        </p:txBody>
      </p:sp>
      <p:sp>
        <p:nvSpPr>
          <p:cNvPr id="171" name="Google Shape;171;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process repeats itself the second semester – one half credit for:</a:t>
            </a:r>
            <a:endParaRPr/>
          </a:p>
          <a:p>
            <a:pPr indent="-228600" lvl="1" marL="685800" rtl="0" algn="l">
              <a:lnSpc>
                <a:spcPct val="90000"/>
              </a:lnSpc>
              <a:spcBef>
                <a:spcPts val="500"/>
              </a:spcBef>
              <a:spcAft>
                <a:spcPts val="0"/>
              </a:spcAft>
              <a:buClr>
                <a:schemeClr val="dk1"/>
              </a:buClr>
              <a:buSzPts val="2400"/>
              <a:buChar char="•"/>
            </a:pPr>
            <a:r>
              <a:rPr lang="en-US"/>
              <a:t>Honors English 1</a:t>
            </a:r>
            <a:endParaRPr/>
          </a:p>
          <a:p>
            <a:pPr indent="-228600" lvl="1" marL="685800" rtl="0" algn="l">
              <a:lnSpc>
                <a:spcPct val="90000"/>
              </a:lnSpc>
              <a:spcBef>
                <a:spcPts val="500"/>
              </a:spcBef>
              <a:spcAft>
                <a:spcPts val="0"/>
              </a:spcAft>
              <a:buClr>
                <a:schemeClr val="dk1"/>
              </a:buClr>
              <a:buSzPts val="2400"/>
              <a:buChar char="•"/>
            </a:pPr>
            <a:r>
              <a:rPr lang="en-US"/>
              <a:t>Algebra 1 or Honors Algebra 2</a:t>
            </a:r>
            <a:endParaRPr/>
          </a:p>
          <a:p>
            <a:pPr indent="-228600" lvl="1" marL="685800" rtl="0" algn="l">
              <a:lnSpc>
                <a:spcPct val="90000"/>
              </a:lnSpc>
              <a:spcBef>
                <a:spcPts val="500"/>
              </a:spcBef>
              <a:spcAft>
                <a:spcPts val="0"/>
              </a:spcAft>
              <a:buClr>
                <a:schemeClr val="dk1"/>
              </a:buClr>
              <a:buSzPts val="2400"/>
              <a:buChar char="•"/>
            </a:pPr>
            <a:r>
              <a:rPr lang="en-US"/>
              <a:t>Honors Biology</a:t>
            </a:r>
            <a:endParaRPr/>
          </a:p>
          <a:p>
            <a:pPr indent="-228600" lvl="1" marL="685800" rtl="0" algn="l">
              <a:lnSpc>
                <a:spcPct val="90000"/>
              </a:lnSpc>
              <a:spcBef>
                <a:spcPts val="500"/>
              </a:spcBef>
              <a:spcAft>
                <a:spcPts val="0"/>
              </a:spcAft>
              <a:buClr>
                <a:schemeClr val="dk1"/>
              </a:buClr>
              <a:buSzPts val="2400"/>
              <a:buChar char="•"/>
            </a:pPr>
            <a:r>
              <a:rPr lang="en-US"/>
              <a:t>Social Studies Research Methods</a:t>
            </a:r>
            <a:endParaRPr/>
          </a:p>
          <a:p>
            <a:pPr indent="-254000" lvl="1" marL="685800" rtl="0" algn="l">
              <a:lnSpc>
                <a:spcPct val="90000"/>
              </a:lnSpc>
              <a:spcBef>
                <a:spcPts val="500"/>
              </a:spcBef>
              <a:spcAft>
                <a:spcPts val="0"/>
              </a:spcAft>
              <a:buClr>
                <a:schemeClr val="dk1"/>
              </a:buClr>
              <a:buSzPts val="4000"/>
              <a:buChar char="•"/>
            </a:pPr>
            <a:r>
              <a:rPr b="1" i="1" lang="en-US" sz="4000"/>
              <a:t>EDUC 1300 – 1</a:t>
            </a:r>
            <a:r>
              <a:rPr b="1" baseline="30000" i="1" lang="en-US" sz="4000"/>
              <a:t>st</a:t>
            </a:r>
            <a:r>
              <a:rPr b="1" i="1" lang="en-US" sz="4000"/>
              <a:t> College Course</a:t>
            </a:r>
            <a:endParaRPr/>
          </a:p>
          <a:p>
            <a:pPr indent="-228600" lvl="1" marL="685800" rtl="0" algn="l">
              <a:lnSpc>
                <a:spcPct val="90000"/>
              </a:lnSpc>
              <a:spcBef>
                <a:spcPts val="500"/>
              </a:spcBef>
              <a:spcAft>
                <a:spcPts val="0"/>
              </a:spcAft>
              <a:buClr>
                <a:schemeClr val="dk1"/>
              </a:buClr>
              <a:buSzPts val="2400"/>
              <a:buChar char="•"/>
            </a:pPr>
            <a:r>
              <a:rPr lang="en-US"/>
              <a:t>Personal Fitness</a:t>
            </a:r>
            <a:endParaRPr/>
          </a:p>
          <a:p>
            <a:pPr indent="-228600" lvl="1" marL="685800" rtl="0" algn="l">
              <a:lnSpc>
                <a:spcPct val="90000"/>
              </a:lnSpc>
              <a:spcBef>
                <a:spcPts val="500"/>
              </a:spcBef>
              <a:spcAft>
                <a:spcPts val="0"/>
              </a:spcAft>
              <a:buClr>
                <a:schemeClr val="dk1"/>
              </a:buClr>
              <a:buSzPts val="2400"/>
              <a:buChar char="•"/>
            </a:pPr>
            <a:r>
              <a:rPr lang="en-US"/>
              <a:t>Honors World Geography, Honors Debate or Honors Ethnic Studies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b="1" lang="en-US"/>
              <a:t>EDUC 1300</a:t>
            </a:r>
            <a:endParaRPr/>
          </a:p>
        </p:txBody>
      </p:sp>
      <p:sp>
        <p:nvSpPr>
          <p:cNvPr id="177" name="Google Shape;17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EDUC 1300 is your student’s first college course.</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Your student must pass EDUC 1300 with a C or better to stay in CRCA their sophomore year. ACC will not allow us to enroll a student who has failed or received a D in EDUC 1300.</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EDUC 1300 is your student’s most important class during their 9</a:t>
            </a:r>
            <a:r>
              <a:rPr baseline="30000" lang="en-US"/>
              <a:t>th</a:t>
            </a:r>
            <a:r>
              <a:rPr lang="en-US"/>
              <a:t> grade year.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Credits and Transcripts</a:t>
            </a:r>
            <a:endParaRPr/>
          </a:p>
        </p:txBody>
      </p:sp>
      <p:sp>
        <p:nvSpPr>
          <p:cNvPr id="183" name="Google Shape;183;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8800"/>
              <a:buNone/>
            </a:pPr>
            <a:r>
              <a:rPr b="1" lang="en-US" sz="8800"/>
              <a:t>7 Credits </a:t>
            </a:r>
            <a:endParaRPr/>
          </a:p>
          <a:p>
            <a:pPr indent="0" lvl="0" marL="0" rtl="0" algn="ctr">
              <a:lnSpc>
                <a:spcPct val="90000"/>
              </a:lnSpc>
              <a:spcBef>
                <a:spcPts val="1000"/>
              </a:spcBef>
              <a:spcAft>
                <a:spcPts val="0"/>
              </a:spcAft>
              <a:buClr>
                <a:schemeClr val="dk1"/>
              </a:buClr>
              <a:buSzPts val="2800"/>
              <a:buNone/>
            </a:pPr>
            <a:r>
              <a:t/>
            </a:r>
            <a:endParaRPr b="1"/>
          </a:p>
          <a:p>
            <a:pPr indent="0" lvl="0" marL="0" rtl="0" algn="ctr">
              <a:lnSpc>
                <a:spcPct val="90000"/>
              </a:lnSpc>
              <a:spcBef>
                <a:spcPts val="1000"/>
              </a:spcBef>
              <a:spcAft>
                <a:spcPts val="0"/>
              </a:spcAft>
              <a:buClr>
                <a:schemeClr val="dk1"/>
              </a:buClr>
              <a:buSzPts val="6000"/>
              <a:buNone/>
            </a:pPr>
            <a:r>
              <a:rPr b="1" lang="en-US" sz="6000"/>
              <a:t>By Memorial Day</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Credits and Transcripts</a:t>
            </a:r>
            <a:endParaRPr/>
          </a:p>
        </p:txBody>
      </p:sp>
      <p:sp>
        <p:nvSpPr>
          <p:cNvPr id="189" name="Google Shape;18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Your student will begin a college transcript in January.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College grades determine future financial aide.</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Don’t let your grades in college classes ever fall below a C.</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a:t>
            </a:r>
            <a:endParaRPr/>
          </a:p>
        </p:txBody>
      </p:sp>
      <p:sp>
        <p:nvSpPr>
          <p:cNvPr id="195" name="Google Shape;195;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This year, your student will take two (2) different and very important tests.</a:t>
            </a:r>
            <a:endParaRPr/>
          </a:p>
          <a:p>
            <a:pPr indent="-514350" lvl="1" marL="971550" rtl="0" algn="l">
              <a:lnSpc>
                <a:spcPct val="90000"/>
              </a:lnSpc>
              <a:spcBef>
                <a:spcPts val="500"/>
              </a:spcBef>
              <a:spcAft>
                <a:spcPts val="0"/>
              </a:spcAft>
              <a:buClr>
                <a:schemeClr val="dk1"/>
              </a:buClr>
              <a:buSzPts val="2400"/>
              <a:buFont typeface="Calibri"/>
              <a:buAutoNum type="arabicPeriod"/>
            </a:pPr>
            <a:r>
              <a:rPr lang="en-US"/>
              <a:t>TSIA2 – Texas Success Initiative (September 20)</a:t>
            </a:r>
            <a:endParaRPr/>
          </a:p>
          <a:p>
            <a:pPr indent="-228600" lvl="2" marL="1143000" rtl="0" algn="l">
              <a:lnSpc>
                <a:spcPct val="90000"/>
              </a:lnSpc>
              <a:spcBef>
                <a:spcPts val="500"/>
              </a:spcBef>
              <a:spcAft>
                <a:spcPts val="0"/>
              </a:spcAft>
              <a:buClr>
                <a:schemeClr val="dk1"/>
              </a:buClr>
              <a:buSzPts val="2000"/>
              <a:buChar char="•"/>
            </a:pPr>
            <a:r>
              <a:rPr lang="en-US"/>
              <a:t>ELAR – combined reading and writing exam</a:t>
            </a:r>
            <a:endParaRPr/>
          </a:p>
          <a:p>
            <a:pPr indent="-228600" lvl="2" marL="1143000" rtl="0" algn="l">
              <a:lnSpc>
                <a:spcPct val="90000"/>
              </a:lnSpc>
              <a:spcBef>
                <a:spcPts val="500"/>
              </a:spcBef>
              <a:spcAft>
                <a:spcPts val="0"/>
              </a:spcAft>
              <a:buClr>
                <a:schemeClr val="dk1"/>
              </a:buClr>
              <a:buSzPts val="2000"/>
              <a:buChar char="•"/>
            </a:pPr>
            <a:r>
              <a:rPr lang="en-US"/>
              <a:t>All TSI testing is online.</a:t>
            </a:r>
            <a:endParaRPr/>
          </a:p>
          <a:p>
            <a:pPr indent="-457200" lvl="1" marL="914400" rtl="0" algn="l">
              <a:lnSpc>
                <a:spcPct val="90000"/>
              </a:lnSpc>
              <a:spcBef>
                <a:spcPts val="500"/>
              </a:spcBef>
              <a:spcAft>
                <a:spcPts val="0"/>
              </a:spcAft>
              <a:buClr>
                <a:schemeClr val="dk1"/>
              </a:buClr>
              <a:buSzPts val="2400"/>
              <a:buFont typeface="Calibri"/>
              <a:buAutoNum type="arabicPeriod"/>
            </a:pPr>
            <a:r>
              <a:rPr lang="en-US"/>
              <a:t>STAAR EOC –State of Texas End of Course exams </a:t>
            </a:r>
            <a:endParaRPr/>
          </a:p>
          <a:p>
            <a:pPr indent="-228600" lvl="2" marL="1143000" rtl="0" algn="l">
              <a:lnSpc>
                <a:spcPct val="90000"/>
              </a:lnSpc>
              <a:spcBef>
                <a:spcPts val="500"/>
              </a:spcBef>
              <a:spcAft>
                <a:spcPts val="0"/>
              </a:spcAft>
              <a:buClr>
                <a:schemeClr val="dk1"/>
              </a:buClr>
              <a:buSzPts val="2000"/>
              <a:buChar char="•"/>
            </a:pPr>
            <a:r>
              <a:rPr lang="en-US"/>
              <a:t>English 1 EOC (April 8)</a:t>
            </a:r>
            <a:endParaRPr/>
          </a:p>
          <a:p>
            <a:pPr indent="-228600" lvl="2" marL="1143000" rtl="0" algn="l">
              <a:lnSpc>
                <a:spcPct val="90000"/>
              </a:lnSpc>
              <a:spcBef>
                <a:spcPts val="500"/>
              </a:spcBef>
              <a:spcAft>
                <a:spcPts val="0"/>
              </a:spcAft>
              <a:buClr>
                <a:schemeClr val="dk1"/>
              </a:buClr>
              <a:buSzPts val="2000"/>
              <a:buChar char="•"/>
            </a:pPr>
            <a:r>
              <a:rPr lang="en-US"/>
              <a:t>Algebra 1 EOC (April 22)</a:t>
            </a:r>
            <a:endParaRPr/>
          </a:p>
          <a:p>
            <a:pPr indent="-228600" lvl="2" marL="1143000" rtl="0" algn="l">
              <a:lnSpc>
                <a:spcPct val="90000"/>
              </a:lnSpc>
              <a:spcBef>
                <a:spcPts val="500"/>
              </a:spcBef>
              <a:spcAft>
                <a:spcPts val="0"/>
              </a:spcAft>
              <a:buClr>
                <a:schemeClr val="dk1"/>
              </a:buClr>
              <a:buSzPts val="2000"/>
              <a:buChar char="•"/>
            </a:pPr>
            <a:r>
              <a:rPr lang="en-US"/>
              <a:t>Biology EOC (April 15)</a:t>
            </a:r>
            <a:endParaRPr/>
          </a:p>
          <a:p>
            <a:pPr indent="-228600" lvl="2" marL="1143000" rtl="0" algn="l">
              <a:lnSpc>
                <a:spcPct val="90000"/>
              </a:lnSpc>
              <a:spcBef>
                <a:spcPts val="500"/>
              </a:spcBef>
              <a:spcAft>
                <a:spcPts val="0"/>
              </a:spcAft>
              <a:buClr>
                <a:schemeClr val="dk1"/>
              </a:buClr>
              <a:buSzPts val="2000"/>
              <a:buChar char="•"/>
            </a:pPr>
            <a:r>
              <a:rPr lang="en-US"/>
              <a:t>All STAAR EOC testing is online.</a:t>
            </a:r>
            <a:endParaRPr/>
          </a:p>
          <a:p>
            <a:pPr indent="-101600" lvl="2" marL="1143000" rtl="0" algn="l">
              <a:lnSpc>
                <a:spcPct val="90000"/>
              </a:lnSpc>
              <a:spcBef>
                <a:spcPts val="500"/>
              </a:spcBef>
              <a:spcAft>
                <a:spcPts val="0"/>
              </a:spcAft>
              <a:buClr>
                <a:schemeClr val="dk1"/>
              </a:buClr>
              <a:buSzPts val="2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Agenda</a:t>
            </a:r>
            <a:endParaRPr/>
          </a:p>
        </p:txBody>
      </p:sp>
      <p:sp>
        <p:nvSpPr>
          <p:cNvPr id="91" name="Google Shape;91;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20000"/>
          </a:bodyPr>
          <a:lstStyle/>
          <a:p>
            <a:pPr indent="-228600" lvl="0" marL="228600" rtl="0" algn="l">
              <a:lnSpc>
                <a:spcPct val="90000"/>
              </a:lnSpc>
              <a:spcBef>
                <a:spcPts val="0"/>
              </a:spcBef>
              <a:spcAft>
                <a:spcPts val="0"/>
              </a:spcAft>
              <a:buClr>
                <a:schemeClr val="dk1"/>
              </a:buClr>
              <a:buSzPts val="2800"/>
              <a:buChar char="•"/>
            </a:pPr>
            <a:r>
              <a:rPr lang="en-US"/>
              <a:t>Welcome and Introductions</a:t>
            </a:r>
            <a:endParaRPr/>
          </a:p>
          <a:p>
            <a:pPr indent="-228600" lvl="0" marL="228600" rtl="0" algn="l">
              <a:lnSpc>
                <a:spcPct val="90000"/>
              </a:lnSpc>
              <a:spcBef>
                <a:spcPts val="1000"/>
              </a:spcBef>
              <a:spcAft>
                <a:spcPts val="0"/>
              </a:spcAft>
              <a:buClr>
                <a:schemeClr val="dk1"/>
              </a:buClr>
              <a:buSzPts val="2800"/>
              <a:buChar char="•"/>
            </a:pPr>
            <a:r>
              <a:rPr lang="en-US"/>
              <a:t>Attendance</a:t>
            </a:r>
            <a:endParaRPr/>
          </a:p>
          <a:p>
            <a:pPr indent="-228600" lvl="0" marL="228600" rtl="0" algn="l">
              <a:lnSpc>
                <a:spcPct val="90000"/>
              </a:lnSpc>
              <a:spcBef>
                <a:spcPts val="1000"/>
              </a:spcBef>
              <a:spcAft>
                <a:spcPts val="0"/>
              </a:spcAft>
              <a:buClr>
                <a:schemeClr val="dk1"/>
              </a:buClr>
              <a:buSzPts val="2800"/>
              <a:buChar char="•"/>
            </a:pPr>
            <a:r>
              <a:rPr lang="en-US"/>
              <a:t>School Safety</a:t>
            </a:r>
            <a:endParaRPr/>
          </a:p>
          <a:p>
            <a:pPr indent="-228600" lvl="0" marL="228600" rtl="0" algn="l">
              <a:lnSpc>
                <a:spcPct val="90000"/>
              </a:lnSpc>
              <a:spcBef>
                <a:spcPts val="1000"/>
              </a:spcBef>
              <a:spcAft>
                <a:spcPts val="0"/>
              </a:spcAft>
              <a:buClr>
                <a:schemeClr val="dk1"/>
              </a:buClr>
              <a:buSzPts val="2800"/>
              <a:buChar char="•"/>
            </a:pPr>
            <a:r>
              <a:rPr lang="en-US"/>
              <a:t>Lunch Applications</a:t>
            </a:r>
            <a:endParaRPr/>
          </a:p>
          <a:p>
            <a:pPr indent="-165100" lvl="0" marL="228600" rtl="0" algn="l">
              <a:lnSpc>
                <a:spcPct val="90000"/>
              </a:lnSpc>
              <a:spcBef>
                <a:spcPts val="1000"/>
              </a:spcBef>
              <a:spcAft>
                <a:spcPts val="0"/>
              </a:spcAft>
              <a:buSzPts val="1800"/>
              <a:buChar char="•"/>
            </a:pPr>
            <a:r>
              <a:rPr lang="en-US"/>
              <a:t>BISD Chromebook Protection Plan</a:t>
            </a:r>
            <a:endParaRPr/>
          </a:p>
          <a:p>
            <a:pPr indent="-228600" lvl="0" marL="228600" rtl="0" algn="l">
              <a:lnSpc>
                <a:spcPct val="90000"/>
              </a:lnSpc>
              <a:spcBef>
                <a:spcPts val="1000"/>
              </a:spcBef>
              <a:spcAft>
                <a:spcPts val="0"/>
              </a:spcAft>
              <a:buClr>
                <a:schemeClr val="dk1"/>
              </a:buClr>
              <a:buSzPts val="2800"/>
              <a:buChar char="•"/>
            </a:pPr>
            <a:r>
              <a:rPr lang="en-US"/>
              <a:t>Credits – Transcripts</a:t>
            </a:r>
            <a:endParaRPr/>
          </a:p>
          <a:p>
            <a:pPr indent="-228600" lvl="0" marL="228600" rtl="0" algn="l">
              <a:lnSpc>
                <a:spcPct val="90000"/>
              </a:lnSpc>
              <a:spcBef>
                <a:spcPts val="1000"/>
              </a:spcBef>
              <a:spcAft>
                <a:spcPts val="0"/>
              </a:spcAft>
              <a:buClr>
                <a:schemeClr val="dk1"/>
              </a:buClr>
              <a:buSzPts val="2800"/>
              <a:buChar char="•"/>
            </a:pPr>
            <a:r>
              <a:rPr lang="en-US"/>
              <a:t>Testing</a:t>
            </a:r>
            <a:endParaRPr/>
          </a:p>
          <a:p>
            <a:pPr indent="-228600" lvl="0" marL="228600" rtl="0" algn="l">
              <a:lnSpc>
                <a:spcPct val="90000"/>
              </a:lnSpc>
              <a:spcBef>
                <a:spcPts val="1000"/>
              </a:spcBef>
              <a:spcAft>
                <a:spcPts val="0"/>
              </a:spcAft>
              <a:buClr>
                <a:schemeClr val="dk1"/>
              </a:buClr>
              <a:buSzPts val="2800"/>
              <a:buChar char="•"/>
            </a:pPr>
            <a:r>
              <a:rPr lang="en-US"/>
              <a:t>Tutorials</a:t>
            </a:r>
            <a:endParaRPr/>
          </a:p>
          <a:p>
            <a:pPr indent="-228600" lvl="0" marL="228600" rtl="0" algn="l">
              <a:lnSpc>
                <a:spcPct val="90000"/>
              </a:lnSpc>
              <a:spcBef>
                <a:spcPts val="1000"/>
              </a:spcBef>
              <a:spcAft>
                <a:spcPts val="0"/>
              </a:spcAft>
              <a:buClr>
                <a:schemeClr val="dk1"/>
              </a:buClr>
              <a:buSzPts val="2800"/>
              <a:buChar char="•"/>
            </a:pPr>
            <a:r>
              <a:rPr lang="en-US"/>
              <a:t>Questions and Answers</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01" name="Google Shape;201;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The TSIA2 is the state mandated exam students must take and pass in order to enroll in college courses.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Students who pass the TSIA2 reading and writing by December of their 9th grade year take EDUC 1300 in the spring semester. Students who pass the TSIA2 reading and writing during the spring semester (no later than the third Friday in May), take EDUC 1300 during the first summer session (summer school).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07" name="Google Shape;207;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CRCA students take the TSIA2 in reading and writing beginning the first week of August prior to their freshman year. All CRCA 9th graders must pass the reading and writing portions of the TSIA2 by the end of their freshman year in order to continue at the Colorado River Collegiate Academy.</a:t>
            </a:r>
            <a:endParaRPr/>
          </a:p>
          <a:p>
            <a:pPr indent="0" lvl="0" marL="228600" rtl="0" algn="l">
              <a:lnSpc>
                <a:spcPct val="90000"/>
              </a:lnSpc>
              <a:spcBef>
                <a:spcPts val="0"/>
              </a:spcBef>
              <a:spcAft>
                <a:spcPts val="0"/>
              </a:spcAft>
              <a:buNone/>
            </a:pPr>
            <a:r>
              <a:rPr lang="en-US"/>
              <a:t> </a:t>
            </a:r>
            <a:endParaRPr/>
          </a:p>
          <a:p>
            <a:pPr indent="-228600" lvl="3" marL="1600200" rtl="0" algn="l">
              <a:lnSpc>
                <a:spcPct val="90000"/>
              </a:lnSpc>
              <a:spcBef>
                <a:spcPts val="500"/>
              </a:spcBef>
              <a:spcAft>
                <a:spcPts val="0"/>
              </a:spcAft>
              <a:buClr>
                <a:schemeClr val="dk1"/>
              </a:buClr>
              <a:buSzPts val="2400"/>
              <a:buChar char="•"/>
            </a:pPr>
            <a:r>
              <a:rPr b="1" i="1" lang="en-US" sz="2400"/>
              <a:t>41</a:t>
            </a:r>
            <a:r>
              <a:rPr b="1" i="1" lang="en-US" sz="2400"/>
              <a:t>% of the 9</a:t>
            </a:r>
            <a:r>
              <a:rPr b="1" baseline="30000" i="1" lang="en-US" sz="2400"/>
              <a:t>th</a:t>
            </a:r>
            <a:r>
              <a:rPr b="1" i="1" lang="en-US" sz="2400"/>
              <a:t> grade has already passed the ELAR test.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Students who do not pass the TSI reading and writing exams by the end of their 9th grade year are matriculated back to their home high school (BHS or CCHS).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13" name="Google Shape;213;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Cut Scores – Passing Scores</a:t>
            </a:r>
            <a:endParaRPr/>
          </a:p>
          <a:p>
            <a:pPr indent="-50800" lvl="0" marL="228600" rtl="0" algn="l">
              <a:lnSpc>
                <a:spcPct val="90000"/>
              </a:lnSpc>
              <a:spcBef>
                <a:spcPts val="1000"/>
              </a:spcBef>
              <a:spcAft>
                <a:spcPts val="0"/>
              </a:spcAft>
              <a:buClr>
                <a:schemeClr val="dk1"/>
              </a:buClr>
              <a:buSzPts val="2800"/>
              <a:buNone/>
            </a:pPr>
            <a:r>
              <a:t/>
            </a:r>
            <a:endParaRPr/>
          </a:p>
          <a:p>
            <a:pPr indent="-304800" lvl="0" marL="228600" rtl="0" algn="l">
              <a:lnSpc>
                <a:spcPct val="90000"/>
              </a:lnSpc>
              <a:spcBef>
                <a:spcPts val="1000"/>
              </a:spcBef>
              <a:spcAft>
                <a:spcPts val="0"/>
              </a:spcAft>
              <a:buClr>
                <a:schemeClr val="dk1"/>
              </a:buClr>
              <a:buSzPts val="4800"/>
              <a:buChar char="•"/>
            </a:pPr>
            <a:r>
              <a:rPr b="1" lang="en-US" sz="4800"/>
              <a:t>ELAR – Combined Reading and Writing Exam – 945 and a 5 on the essay. Students can also pass if they score below a 945 but earn a 5 on the diagnostic.</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TSIA2</a:t>
            </a:r>
            <a:endParaRPr/>
          </a:p>
        </p:txBody>
      </p:sp>
      <p:sp>
        <p:nvSpPr>
          <p:cNvPr id="219" name="Google Shape;219;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Students will have multiple times to retest after the September 20</a:t>
            </a:r>
            <a:r>
              <a:rPr baseline="30000" lang="en-US"/>
              <a:t>th</a:t>
            </a:r>
            <a:r>
              <a:rPr lang="en-US"/>
              <a:t>  testing.</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Retesting at school on Fridays for the students who are very close to passing.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STAAR EOC</a:t>
            </a:r>
            <a:endParaRPr/>
          </a:p>
        </p:txBody>
      </p:sp>
      <p:sp>
        <p:nvSpPr>
          <p:cNvPr id="225" name="Google Shape;22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US"/>
              <a:t>Students must pass 5 EOC exams to graduate from HS in Texas.</a:t>
            </a:r>
            <a:endParaRPr/>
          </a:p>
          <a:p>
            <a:pPr indent="-50800" lvl="0" marL="228600" rtl="0" algn="l">
              <a:lnSpc>
                <a:spcPct val="90000"/>
              </a:lnSpc>
              <a:spcBef>
                <a:spcPts val="1000"/>
              </a:spcBef>
              <a:spcAft>
                <a:spcPts val="0"/>
              </a:spcAft>
              <a:buClr>
                <a:schemeClr val="dk1"/>
              </a:buClr>
              <a:buSzPts val="2800"/>
              <a:buNone/>
            </a:pPr>
            <a:r>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English 1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English 2</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Algebra 1</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Biology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US History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CRCA Students must pass these test the 1</a:t>
            </a:r>
            <a:r>
              <a:rPr baseline="30000" lang="en-US"/>
              <a:t>st</a:t>
            </a:r>
            <a:r>
              <a:rPr lang="en-US"/>
              <a:t> time they take them.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Testing – STAAR EOC</a:t>
            </a:r>
            <a:endParaRPr/>
          </a:p>
        </p:txBody>
      </p:sp>
      <p:sp>
        <p:nvSpPr>
          <p:cNvPr id="231" name="Google Shape;231;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i="1" lang="en-US"/>
              <a:t>It matters. Your student must work hard to excel on the EOC exams!</a:t>
            </a:r>
            <a:endParaRPr/>
          </a:p>
          <a:p>
            <a:pPr indent="0" lvl="0" marL="0" rtl="0" algn="l">
              <a:lnSpc>
                <a:spcPct val="90000"/>
              </a:lnSpc>
              <a:spcBef>
                <a:spcPts val="1000"/>
              </a:spcBef>
              <a:spcAft>
                <a:spcPts val="0"/>
              </a:spcAft>
              <a:buClr>
                <a:schemeClr val="dk1"/>
              </a:buClr>
              <a:buSzPts val="2800"/>
              <a:buNone/>
            </a:pPr>
            <a:r>
              <a:t/>
            </a:r>
            <a:endParaRPr b="1" i="1"/>
          </a:p>
          <a:p>
            <a:pPr indent="0" lvl="0" marL="0" rtl="0" algn="ctr">
              <a:lnSpc>
                <a:spcPct val="90000"/>
              </a:lnSpc>
              <a:spcBef>
                <a:spcPts val="1000"/>
              </a:spcBef>
              <a:spcAft>
                <a:spcPts val="0"/>
              </a:spcAft>
              <a:buClr>
                <a:schemeClr val="dk1"/>
              </a:buClr>
              <a:buSzPts val="4800"/>
              <a:buNone/>
            </a:pPr>
            <a:r>
              <a:rPr b="1" i="1" lang="en-US" sz="4800"/>
              <a:t>98% of all EOCs Passed</a:t>
            </a:r>
            <a:endParaRPr/>
          </a:p>
          <a:p>
            <a:pPr indent="0" lvl="0" marL="0" rtl="0" algn="ctr">
              <a:lnSpc>
                <a:spcPct val="90000"/>
              </a:lnSpc>
              <a:spcBef>
                <a:spcPts val="1000"/>
              </a:spcBef>
              <a:spcAft>
                <a:spcPts val="0"/>
              </a:spcAft>
              <a:buClr>
                <a:schemeClr val="dk1"/>
              </a:buClr>
              <a:buSzPts val="4800"/>
              <a:buNone/>
            </a:pPr>
            <a:r>
              <a:rPr b="1" i="1" lang="en-US" sz="4800"/>
              <a:t>90</a:t>
            </a:r>
            <a:r>
              <a:rPr b="1" i="1" lang="en-US" sz="4800"/>
              <a:t>% of all EOCs @ College Readiness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Tutorials</a:t>
            </a:r>
            <a:endParaRPr/>
          </a:p>
        </p:txBody>
      </p:sp>
      <p:sp>
        <p:nvSpPr>
          <p:cNvPr id="237" name="Google Shape;23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Mandatory tutorials are triggered when a grade drops below 80.</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Mandatory tutorials are after school from 4:10 to 5:30, Monday through Thursday.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US"/>
              <a:t>Students must have a ride home if they are staying for tutorials. There is no late bus for CRCA this year.</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g28925710078_0_1"/>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43" name="Google Shape;243;g28925710078_0_1"/>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44" name="Google Shape;244;g28925710078_0_1"/>
          <p:cNvPicPr preferRelativeResize="0"/>
          <p:nvPr/>
        </p:nvPicPr>
        <p:blipFill>
          <a:blip r:embed="rId3">
            <a:alphaModFix/>
          </a:blip>
          <a:stretch>
            <a:fillRect/>
          </a:stretch>
        </p:blipFill>
        <p:spPr>
          <a:xfrm>
            <a:off x="-1061575" y="0"/>
            <a:ext cx="13152324" cy="6942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g28925710078_0_14"/>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50" name="Google Shape;250;g28925710078_0_14"/>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51" name="Google Shape;251;g28925710078_0_14"/>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8925710078_0_20"/>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57" name="Google Shape;257;g28925710078_0_20"/>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58" name="Google Shape;258;g28925710078_0_20"/>
          <p:cNvPicPr preferRelativeResize="0"/>
          <p:nvPr/>
        </p:nvPicPr>
        <p:blipFill>
          <a:blip r:embed="rId3">
            <a:alphaModFix/>
          </a:blip>
          <a:stretch>
            <a:fillRect/>
          </a:stretch>
        </p:blipFill>
        <p:spPr>
          <a:xfrm>
            <a:off x="0" y="0"/>
            <a:ext cx="12192000" cy="67834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lang="en-US"/>
              <a:t>Introductions</a:t>
            </a:r>
            <a:endParaRPr/>
          </a:p>
        </p:txBody>
      </p:sp>
      <p:sp>
        <p:nvSpPr>
          <p:cNvPr id="97" name="Google Shape;97;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01930" lvl="0" marL="228600" rtl="0" algn="l">
              <a:lnSpc>
                <a:spcPct val="90000"/>
              </a:lnSpc>
              <a:spcBef>
                <a:spcPts val="0"/>
              </a:spcBef>
              <a:spcAft>
                <a:spcPts val="0"/>
              </a:spcAft>
              <a:buClr>
                <a:schemeClr val="dk1"/>
              </a:buClr>
              <a:buSzPct val="100000"/>
              <a:buChar char="•"/>
            </a:pPr>
            <a:r>
              <a:rPr lang="en-US"/>
              <a:t>Martin Conrardy – Principal</a:t>
            </a:r>
            <a:endParaRPr/>
          </a:p>
          <a:p>
            <a:pPr indent="-201930" lvl="0" marL="228600" rtl="0" algn="l">
              <a:lnSpc>
                <a:spcPct val="90000"/>
              </a:lnSpc>
              <a:spcBef>
                <a:spcPts val="1000"/>
              </a:spcBef>
              <a:spcAft>
                <a:spcPts val="0"/>
              </a:spcAft>
              <a:buClr>
                <a:schemeClr val="dk1"/>
              </a:buClr>
              <a:buSzPct val="100000"/>
              <a:buChar char="•"/>
            </a:pPr>
            <a:r>
              <a:rPr lang="en-US"/>
              <a:t>Memory Meyer – Assistant Principal</a:t>
            </a:r>
            <a:endParaRPr/>
          </a:p>
          <a:p>
            <a:pPr indent="-201930" lvl="0" marL="228600" rtl="0" algn="l">
              <a:lnSpc>
                <a:spcPct val="90000"/>
              </a:lnSpc>
              <a:spcBef>
                <a:spcPts val="1000"/>
              </a:spcBef>
              <a:spcAft>
                <a:spcPts val="0"/>
              </a:spcAft>
              <a:buClr>
                <a:schemeClr val="dk1"/>
              </a:buClr>
              <a:buSzPct val="100000"/>
              <a:buChar char="•"/>
            </a:pPr>
            <a:r>
              <a:rPr lang="en-US"/>
              <a:t>Tiffany Jimenez – Counselor</a:t>
            </a:r>
            <a:endParaRPr/>
          </a:p>
          <a:p>
            <a:pPr indent="-201930" lvl="0" marL="228600" rtl="0" algn="l">
              <a:lnSpc>
                <a:spcPct val="90000"/>
              </a:lnSpc>
              <a:spcBef>
                <a:spcPts val="1000"/>
              </a:spcBef>
              <a:spcAft>
                <a:spcPts val="0"/>
              </a:spcAft>
              <a:buClr>
                <a:schemeClr val="dk1"/>
              </a:buClr>
              <a:buSzPct val="100000"/>
              <a:buChar char="•"/>
            </a:pPr>
            <a:r>
              <a:rPr lang="en-US"/>
              <a:t>Josh Gordon – College Access Specialist</a:t>
            </a:r>
            <a:endParaRPr/>
          </a:p>
          <a:p>
            <a:pPr indent="-157480" lvl="0" marL="228600" rtl="0" algn="l">
              <a:lnSpc>
                <a:spcPct val="90000"/>
              </a:lnSpc>
              <a:spcBef>
                <a:spcPts val="1000"/>
              </a:spcBef>
              <a:spcAft>
                <a:spcPts val="0"/>
              </a:spcAft>
              <a:buSzPct val="64285"/>
              <a:buChar char="•"/>
            </a:pPr>
            <a:r>
              <a:rPr lang="en-US"/>
              <a:t>Elva Conrardy - PTA President</a:t>
            </a:r>
            <a:endParaRPr/>
          </a:p>
          <a:p>
            <a:pPr indent="-201930" lvl="0" marL="228600" rtl="0" algn="l">
              <a:lnSpc>
                <a:spcPct val="90000"/>
              </a:lnSpc>
              <a:spcBef>
                <a:spcPts val="1000"/>
              </a:spcBef>
              <a:spcAft>
                <a:spcPts val="0"/>
              </a:spcAft>
              <a:buClr>
                <a:schemeClr val="dk1"/>
              </a:buClr>
              <a:buSzPct val="100000"/>
              <a:buChar char="•"/>
            </a:pPr>
            <a:r>
              <a:rPr lang="en-US"/>
              <a:t>9</a:t>
            </a:r>
            <a:r>
              <a:rPr baseline="30000" lang="en-US"/>
              <a:t>th</a:t>
            </a:r>
            <a:r>
              <a:rPr lang="en-US"/>
              <a:t> Grade Teachers</a:t>
            </a:r>
            <a:endParaRPr/>
          </a:p>
          <a:p>
            <a:pPr indent="-205739" lvl="1" marL="685800" rtl="0" algn="l">
              <a:lnSpc>
                <a:spcPct val="90000"/>
              </a:lnSpc>
              <a:spcBef>
                <a:spcPts val="500"/>
              </a:spcBef>
              <a:spcAft>
                <a:spcPts val="0"/>
              </a:spcAft>
              <a:buClr>
                <a:schemeClr val="dk1"/>
              </a:buClr>
              <a:buSzPct val="100000"/>
              <a:buChar char="•"/>
            </a:pPr>
            <a:r>
              <a:rPr lang="en-US"/>
              <a:t>Amy Sharp – ELA</a:t>
            </a:r>
            <a:endParaRPr/>
          </a:p>
          <a:p>
            <a:pPr indent="-205739" lvl="1" marL="685800" rtl="0" algn="l">
              <a:lnSpc>
                <a:spcPct val="90000"/>
              </a:lnSpc>
              <a:spcBef>
                <a:spcPts val="500"/>
              </a:spcBef>
              <a:spcAft>
                <a:spcPts val="0"/>
              </a:spcAft>
              <a:buClr>
                <a:schemeClr val="dk1"/>
              </a:buClr>
              <a:buSzPct val="100000"/>
              <a:buChar char="•"/>
            </a:pPr>
            <a:r>
              <a:rPr lang="en-US"/>
              <a:t>Dante Cardenas – Math</a:t>
            </a:r>
            <a:endParaRPr/>
          </a:p>
          <a:p>
            <a:pPr indent="-179069" lvl="1" marL="685800" rtl="0" algn="l">
              <a:lnSpc>
                <a:spcPct val="90000"/>
              </a:lnSpc>
              <a:spcBef>
                <a:spcPts val="500"/>
              </a:spcBef>
              <a:spcAft>
                <a:spcPts val="0"/>
              </a:spcAft>
              <a:buSzPct val="75000"/>
              <a:buChar char="•"/>
            </a:pPr>
            <a:r>
              <a:rPr lang="en-US"/>
              <a:t>Janvier Twizeyimana - Math </a:t>
            </a:r>
            <a:endParaRPr/>
          </a:p>
          <a:p>
            <a:pPr indent="-205739" lvl="1" marL="685800" rtl="0" algn="l">
              <a:lnSpc>
                <a:spcPct val="90000"/>
              </a:lnSpc>
              <a:spcBef>
                <a:spcPts val="500"/>
              </a:spcBef>
              <a:spcAft>
                <a:spcPts val="0"/>
              </a:spcAft>
              <a:buClr>
                <a:schemeClr val="dk1"/>
              </a:buClr>
              <a:buSzPct val="100000"/>
              <a:buChar char="•"/>
            </a:pPr>
            <a:r>
              <a:rPr lang="en-US"/>
              <a:t>Tammy Eide – Math</a:t>
            </a:r>
            <a:endParaRPr/>
          </a:p>
          <a:p>
            <a:pPr indent="-205739" lvl="1" marL="685800" rtl="0" algn="l">
              <a:lnSpc>
                <a:spcPct val="90000"/>
              </a:lnSpc>
              <a:spcBef>
                <a:spcPts val="500"/>
              </a:spcBef>
              <a:spcAft>
                <a:spcPts val="0"/>
              </a:spcAft>
              <a:buClr>
                <a:schemeClr val="dk1"/>
              </a:buClr>
              <a:buSzPct val="100000"/>
              <a:buChar char="•"/>
            </a:pPr>
            <a:r>
              <a:rPr lang="en-US"/>
              <a:t>Jennifer Berry – Science</a:t>
            </a:r>
            <a:endParaRPr/>
          </a:p>
          <a:p>
            <a:pPr indent="-205739" lvl="1" marL="685800" rtl="0" algn="l">
              <a:lnSpc>
                <a:spcPct val="90000"/>
              </a:lnSpc>
              <a:spcBef>
                <a:spcPts val="500"/>
              </a:spcBef>
              <a:spcAft>
                <a:spcPts val="0"/>
              </a:spcAft>
              <a:buClr>
                <a:schemeClr val="dk1"/>
              </a:buClr>
              <a:buSzPct val="100000"/>
              <a:buChar char="•"/>
            </a:pPr>
            <a:r>
              <a:rPr lang="en-US"/>
              <a:t>Cecil Lherisson – Science</a:t>
            </a:r>
            <a:endParaRPr/>
          </a:p>
          <a:p>
            <a:pPr indent="-205739" lvl="1" marL="685800" rtl="0" algn="l">
              <a:lnSpc>
                <a:spcPct val="90000"/>
              </a:lnSpc>
              <a:spcBef>
                <a:spcPts val="500"/>
              </a:spcBef>
              <a:spcAft>
                <a:spcPts val="0"/>
              </a:spcAft>
              <a:buClr>
                <a:schemeClr val="dk1"/>
              </a:buClr>
              <a:buSzPct val="100000"/>
              <a:buChar char="•"/>
            </a:pPr>
            <a:r>
              <a:rPr lang="en-US"/>
              <a:t>Dr. Deirdre Doughty – Social Studies</a:t>
            </a:r>
            <a:endParaRPr/>
          </a:p>
          <a:p>
            <a:pPr indent="-205739" lvl="1" marL="685800" rtl="0" algn="l">
              <a:lnSpc>
                <a:spcPct val="90000"/>
              </a:lnSpc>
              <a:spcBef>
                <a:spcPts val="500"/>
              </a:spcBef>
              <a:spcAft>
                <a:spcPts val="0"/>
              </a:spcAft>
              <a:buClr>
                <a:schemeClr val="dk1"/>
              </a:buClr>
              <a:buSzPct val="100000"/>
              <a:buChar char="•"/>
            </a:pPr>
            <a:r>
              <a:rPr lang="en-US"/>
              <a:t>Jonathan Manion – Social Studies</a:t>
            </a:r>
            <a:endParaRPr/>
          </a:p>
          <a:p>
            <a:pPr indent="-205739" lvl="1" marL="685800" rtl="0" algn="l">
              <a:lnSpc>
                <a:spcPct val="90000"/>
              </a:lnSpc>
              <a:spcBef>
                <a:spcPts val="500"/>
              </a:spcBef>
              <a:spcAft>
                <a:spcPts val="0"/>
              </a:spcAft>
              <a:buClr>
                <a:schemeClr val="dk1"/>
              </a:buClr>
              <a:buSzPct val="100000"/>
              <a:buChar char="•"/>
            </a:pPr>
            <a:r>
              <a:rPr lang="en-US"/>
              <a:t>Mark Laskowski – TSIA2 ELAR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8925710078_0_26"/>
          <p:cNvSpPr txBox="1"/>
          <p:nvPr>
            <p:ph type="ctrTitle"/>
          </p:nvPr>
        </p:nvSpPr>
        <p:spPr>
          <a:xfrm>
            <a:off x="1524000" y="1122363"/>
            <a:ext cx="9144000" cy="23877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t/>
            </a:r>
            <a:endParaRPr/>
          </a:p>
        </p:txBody>
      </p:sp>
      <p:sp>
        <p:nvSpPr>
          <p:cNvPr id="264" name="Google Shape;264;g28925710078_0_26"/>
          <p:cNvSpPr txBox="1"/>
          <p:nvPr>
            <p:ph idx="1" type="subTitle"/>
          </p:nvPr>
        </p:nvSpPr>
        <p:spPr>
          <a:xfrm>
            <a:off x="1524000" y="3602038"/>
            <a:ext cx="9144000" cy="16557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t/>
            </a:r>
            <a:endParaRPr/>
          </a:p>
        </p:txBody>
      </p:sp>
      <p:pic>
        <p:nvPicPr>
          <p:cNvPr id="265" name="Google Shape;265;g28925710078_0_26"/>
          <p:cNvPicPr preferRelativeResize="0"/>
          <p:nvPr/>
        </p:nvPicPr>
        <p:blipFill>
          <a:blip r:embed="rId3">
            <a:alphaModFix/>
          </a:blip>
          <a:stretch>
            <a:fillRect/>
          </a:stretch>
        </p:blipFill>
        <p:spPr>
          <a:xfrm>
            <a:off x="0" y="0"/>
            <a:ext cx="12192000" cy="67859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8925710078_0_32"/>
          <p:cNvSpPr txBox="1"/>
          <p:nvPr>
            <p:ph type="ctrTitle"/>
          </p:nvPr>
        </p:nvSpPr>
        <p:spPr>
          <a:xfrm>
            <a:off x="1524000" y="409952"/>
            <a:ext cx="9144000" cy="979800"/>
          </a:xfrm>
          <a:prstGeom prst="rect">
            <a:avLst/>
          </a:prstGeom>
        </p:spPr>
        <p:txBody>
          <a:bodyPr anchorCtr="0" anchor="b" bIns="45700" lIns="91425" spcFirstLastPara="1" rIns="91425" wrap="square" tIns="45700">
            <a:normAutofit/>
          </a:bodyPr>
          <a:lstStyle/>
          <a:p>
            <a:pPr indent="0" lvl="0" marL="0" rtl="0" algn="ctr">
              <a:spcBef>
                <a:spcPts val="0"/>
              </a:spcBef>
              <a:spcAft>
                <a:spcPts val="0"/>
              </a:spcAft>
              <a:buNone/>
            </a:pPr>
            <a:r>
              <a:rPr b="1" lang="en-US"/>
              <a:t>Owls Abroad</a:t>
            </a:r>
            <a:endParaRPr b="1"/>
          </a:p>
        </p:txBody>
      </p:sp>
      <p:sp>
        <p:nvSpPr>
          <p:cNvPr id="271" name="Google Shape;271;g28925710078_0_32"/>
          <p:cNvSpPr txBox="1"/>
          <p:nvPr>
            <p:ph idx="1" type="subTitle"/>
          </p:nvPr>
        </p:nvSpPr>
        <p:spPr>
          <a:xfrm>
            <a:off x="1524000" y="1389749"/>
            <a:ext cx="9144000" cy="3147600"/>
          </a:xfrm>
          <a:prstGeom prst="rect">
            <a:avLst/>
          </a:prstGeom>
        </p:spPr>
        <p:txBody>
          <a:bodyPr anchorCtr="0" anchor="t" bIns="45700" lIns="91425" spcFirstLastPara="1" rIns="91425" wrap="square" tIns="45700">
            <a:normAutofit fontScale="92500" lnSpcReduction="20000"/>
          </a:bodyPr>
          <a:lstStyle/>
          <a:p>
            <a:pPr indent="0" lvl="0" marL="0" rtl="0" algn="ctr">
              <a:spcBef>
                <a:spcPts val="1000"/>
              </a:spcBef>
              <a:spcAft>
                <a:spcPts val="0"/>
              </a:spcAft>
              <a:buNone/>
            </a:pPr>
            <a:r>
              <a:rPr lang="en-US" sz="3000"/>
              <a:t>Josh Gordon</a:t>
            </a:r>
            <a:endParaRPr sz="3000"/>
          </a:p>
          <a:p>
            <a:pPr indent="0" lvl="0" marL="0" rtl="0" algn="ctr">
              <a:spcBef>
                <a:spcPts val="1000"/>
              </a:spcBef>
              <a:spcAft>
                <a:spcPts val="0"/>
              </a:spcAft>
              <a:buNone/>
            </a:pPr>
            <a:r>
              <a:rPr b="1" lang="en-US" sz="3200"/>
              <a:t>Trip to Costa Rica- Spring Break 2026</a:t>
            </a:r>
            <a:endParaRPr b="1" sz="3200"/>
          </a:p>
          <a:p>
            <a:pPr indent="0" lvl="0" marL="0" rtl="0" algn="ctr">
              <a:spcBef>
                <a:spcPts val="1000"/>
              </a:spcBef>
              <a:spcAft>
                <a:spcPts val="0"/>
              </a:spcAft>
              <a:buClr>
                <a:schemeClr val="dk1"/>
              </a:buClr>
              <a:buSzPct val="36666"/>
              <a:buFont typeface="Arial"/>
              <a:buNone/>
            </a:pPr>
            <a:r>
              <a:rPr lang="en-US" sz="3000"/>
              <a:t>I</a:t>
            </a:r>
            <a:r>
              <a:rPr lang="en-US" sz="3000"/>
              <a:t>nformation Meeting on Wednesday, Oct. 16 at 6:30 </a:t>
            </a:r>
            <a:endParaRPr sz="3000"/>
          </a:p>
          <a:p>
            <a:pPr indent="0" lvl="0" marL="0" rtl="0" algn="ctr">
              <a:spcBef>
                <a:spcPts val="1000"/>
              </a:spcBef>
              <a:spcAft>
                <a:spcPts val="0"/>
              </a:spcAft>
              <a:buClr>
                <a:schemeClr val="dk1"/>
              </a:buClr>
              <a:buSzPct val="36666"/>
              <a:buFont typeface="Arial"/>
              <a:buNone/>
            </a:pPr>
            <a:r>
              <a:rPr lang="en-US" sz="3000"/>
              <a:t>in the CRCA Library</a:t>
            </a:r>
            <a:endParaRPr b="1" sz="3200"/>
          </a:p>
          <a:p>
            <a:pPr indent="0" lvl="0" marL="0" rtl="0" algn="ctr">
              <a:spcBef>
                <a:spcPts val="1000"/>
              </a:spcBef>
              <a:spcAft>
                <a:spcPts val="0"/>
              </a:spcAft>
              <a:buNone/>
            </a:pPr>
            <a:r>
              <a:rPr b="1" lang="en-US" sz="3200"/>
              <a:t>Trip to Japan - Spring Break 2027</a:t>
            </a:r>
            <a:endParaRPr b="1" sz="3200"/>
          </a:p>
          <a:p>
            <a:pPr indent="0" lvl="0" marL="0" rtl="0" algn="ctr">
              <a:spcBef>
                <a:spcPts val="1000"/>
              </a:spcBef>
              <a:spcAft>
                <a:spcPts val="0"/>
              </a:spcAft>
              <a:buNone/>
            </a:pPr>
            <a:r>
              <a:rPr lang="en-US" sz="3000"/>
              <a:t>Information Meeting on Monday, Nov. 4 at 6:30 </a:t>
            </a:r>
            <a:endParaRPr sz="3000"/>
          </a:p>
          <a:p>
            <a:pPr indent="0" lvl="0" marL="0" rtl="0" algn="ctr">
              <a:spcBef>
                <a:spcPts val="1000"/>
              </a:spcBef>
              <a:spcAft>
                <a:spcPts val="0"/>
              </a:spcAft>
              <a:buNone/>
            </a:pPr>
            <a:r>
              <a:rPr lang="en-US" sz="3000"/>
              <a:t>in the CRCA Library</a:t>
            </a:r>
            <a:endParaRPr sz="3000"/>
          </a:p>
        </p:txBody>
      </p:sp>
      <p:pic>
        <p:nvPicPr>
          <p:cNvPr id="272" name="Google Shape;272;g28925710078_0_32"/>
          <p:cNvPicPr preferRelativeResize="0"/>
          <p:nvPr/>
        </p:nvPicPr>
        <p:blipFill>
          <a:blip r:embed="rId3">
            <a:alphaModFix/>
          </a:blip>
          <a:stretch>
            <a:fillRect/>
          </a:stretch>
        </p:blipFill>
        <p:spPr>
          <a:xfrm>
            <a:off x="265475" y="4155105"/>
            <a:ext cx="4054348" cy="2318095"/>
          </a:xfrm>
          <a:prstGeom prst="rect">
            <a:avLst/>
          </a:prstGeom>
          <a:noFill/>
          <a:ln>
            <a:noFill/>
          </a:ln>
        </p:spPr>
      </p:pic>
      <p:pic>
        <p:nvPicPr>
          <p:cNvPr id="273" name="Google Shape;273;g28925710078_0_32"/>
          <p:cNvPicPr preferRelativeResize="0"/>
          <p:nvPr/>
        </p:nvPicPr>
        <p:blipFill>
          <a:blip r:embed="rId4">
            <a:alphaModFix/>
          </a:blip>
          <a:stretch>
            <a:fillRect/>
          </a:stretch>
        </p:blipFill>
        <p:spPr>
          <a:xfrm>
            <a:off x="8012675" y="4155100"/>
            <a:ext cx="4054351" cy="2592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b="1" lang="en-US"/>
              <a:t>Questions?</a:t>
            </a:r>
            <a:endParaRPr/>
          </a:p>
        </p:txBody>
      </p:sp>
      <p:sp>
        <p:nvSpPr>
          <p:cNvPr id="279" name="Google Shape;279;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Thank you for attending.</a:t>
            </a:r>
            <a:endParaRPr/>
          </a:p>
        </p:txBody>
      </p:sp>
      <p:pic>
        <p:nvPicPr>
          <p:cNvPr id="285" name="Google Shape;285;p26"/>
          <p:cNvPicPr preferRelativeResize="0"/>
          <p:nvPr>
            <p:ph idx="1" type="body"/>
          </p:nvPr>
        </p:nvPicPr>
        <p:blipFill rotWithShape="1">
          <a:blip r:embed="rId3">
            <a:alphaModFix/>
          </a:blip>
          <a:srcRect b="0" l="0" r="0" t="0"/>
          <a:stretch/>
        </p:blipFill>
        <p:spPr>
          <a:xfrm>
            <a:off x="3915177" y="1690689"/>
            <a:ext cx="4417454" cy="48517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Welcome</a:t>
            </a:r>
            <a:endParaRPr/>
          </a:p>
        </p:txBody>
      </p:sp>
      <p:sp>
        <p:nvSpPr>
          <p:cNvPr id="103" name="Google Shape;103;p4"/>
          <p:cNvSpPr txBox="1"/>
          <p:nvPr>
            <p:ph idx="1" type="body"/>
          </p:nvPr>
        </p:nvSpPr>
        <p:spPr>
          <a:xfrm>
            <a:off x="838200" y="1481070"/>
            <a:ext cx="10515600" cy="517730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i="1" lang="en-US" u="sng"/>
              <a:t>CRCA is an Early College High School – What exactly does this mean?</a:t>
            </a:r>
            <a:endParaRPr/>
          </a:p>
          <a:p>
            <a:pPr indent="-228600" lvl="1" marL="685800" rtl="0" algn="l">
              <a:lnSpc>
                <a:spcPct val="90000"/>
              </a:lnSpc>
              <a:spcBef>
                <a:spcPts val="500"/>
              </a:spcBef>
              <a:spcAft>
                <a:spcPts val="0"/>
              </a:spcAft>
              <a:buClr>
                <a:schemeClr val="dk1"/>
              </a:buClr>
              <a:buSzPts val="2400"/>
              <a:buChar char="•"/>
            </a:pPr>
            <a:r>
              <a:rPr lang="en-US"/>
              <a:t>Completion of an Associate Degree and High School Diploma simultaneously</a:t>
            </a:r>
            <a:endParaRPr/>
          </a:p>
          <a:p>
            <a:pPr indent="-228600" lvl="1" marL="685800" rtl="0" algn="l">
              <a:lnSpc>
                <a:spcPct val="90000"/>
              </a:lnSpc>
              <a:spcBef>
                <a:spcPts val="500"/>
              </a:spcBef>
              <a:spcAft>
                <a:spcPts val="0"/>
              </a:spcAft>
              <a:buClr>
                <a:schemeClr val="dk1"/>
              </a:buClr>
              <a:buSzPts val="2400"/>
              <a:buChar char="•"/>
            </a:pPr>
            <a:r>
              <a:rPr lang="en-US"/>
              <a:t>60 college hours and 26 high school credits – Dual Credit</a:t>
            </a:r>
            <a:endParaRPr/>
          </a:p>
          <a:p>
            <a:pPr indent="-228600" lvl="1" marL="685800" rtl="0" algn="l">
              <a:lnSpc>
                <a:spcPct val="90000"/>
              </a:lnSpc>
              <a:spcBef>
                <a:spcPts val="500"/>
              </a:spcBef>
              <a:spcAft>
                <a:spcPts val="0"/>
              </a:spcAft>
              <a:buClr>
                <a:schemeClr val="dk1"/>
              </a:buClr>
              <a:buSzPts val="2400"/>
              <a:buChar char="•"/>
            </a:pPr>
            <a:r>
              <a:rPr lang="en-US"/>
              <a:t>Trade Offs:</a:t>
            </a:r>
            <a:endParaRPr/>
          </a:p>
          <a:p>
            <a:pPr indent="-228600" lvl="2" marL="1143000" rtl="0" algn="l">
              <a:lnSpc>
                <a:spcPct val="90000"/>
              </a:lnSpc>
              <a:spcBef>
                <a:spcPts val="500"/>
              </a:spcBef>
              <a:spcAft>
                <a:spcPts val="0"/>
              </a:spcAft>
              <a:buClr>
                <a:schemeClr val="dk1"/>
              </a:buClr>
              <a:buSzPts val="2000"/>
              <a:buChar char="•"/>
            </a:pPr>
            <a:r>
              <a:rPr lang="en-US"/>
              <a:t>More academic work inside and outside the classroom</a:t>
            </a:r>
            <a:endParaRPr/>
          </a:p>
          <a:p>
            <a:pPr indent="-228600" lvl="2" marL="1143000" rtl="0" algn="l">
              <a:lnSpc>
                <a:spcPct val="90000"/>
              </a:lnSpc>
              <a:spcBef>
                <a:spcPts val="500"/>
              </a:spcBef>
              <a:spcAft>
                <a:spcPts val="0"/>
              </a:spcAft>
              <a:buClr>
                <a:schemeClr val="dk1"/>
              </a:buClr>
              <a:buSzPts val="2000"/>
              <a:buChar char="•"/>
            </a:pPr>
            <a:r>
              <a:rPr lang="en-US"/>
              <a:t>More rigorous academic work combined with greater focus</a:t>
            </a:r>
            <a:endParaRPr/>
          </a:p>
          <a:p>
            <a:pPr indent="-228600" lvl="2" marL="1143000" rtl="0" algn="l">
              <a:lnSpc>
                <a:spcPct val="90000"/>
              </a:lnSpc>
              <a:spcBef>
                <a:spcPts val="500"/>
              </a:spcBef>
              <a:spcAft>
                <a:spcPts val="0"/>
              </a:spcAft>
              <a:buClr>
                <a:schemeClr val="dk1"/>
              </a:buClr>
              <a:buSzPts val="2000"/>
              <a:buChar char="•"/>
            </a:pPr>
            <a:r>
              <a:rPr lang="en-US"/>
              <a:t>Less traditional high school activities</a:t>
            </a:r>
            <a:endParaRPr/>
          </a:p>
          <a:p>
            <a:pPr indent="-228600" lvl="2" marL="1143000" rtl="0" algn="l">
              <a:lnSpc>
                <a:spcPct val="90000"/>
              </a:lnSpc>
              <a:spcBef>
                <a:spcPts val="500"/>
              </a:spcBef>
              <a:spcAft>
                <a:spcPts val="0"/>
              </a:spcAft>
              <a:buClr>
                <a:schemeClr val="dk1"/>
              </a:buClr>
              <a:buSzPts val="2000"/>
              <a:buChar char="•"/>
            </a:pPr>
            <a:r>
              <a:rPr lang="en-US"/>
              <a:t>Fewer students in classes</a:t>
            </a:r>
            <a:endParaRPr/>
          </a:p>
          <a:p>
            <a:pPr indent="-228600" lvl="1" marL="685800" rtl="0" algn="l">
              <a:lnSpc>
                <a:spcPct val="90000"/>
              </a:lnSpc>
              <a:spcBef>
                <a:spcPts val="500"/>
              </a:spcBef>
              <a:spcAft>
                <a:spcPts val="0"/>
              </a:spcAft>
              <a:buClr>
                <a:schemeClr val="dk1"/>
              </a:buClr>
              <a:buSzPts val="2400"/>
              <a:buChar char="•"/>
            </a:pPr>
            <a:r>
              <a:rPr lang="en-US"/>
              <a:t>Needs:</a:t>
            </a:r>
            <a:endParaRPr/>
          </a:p>
          <a:p>
            <a:pPr indent="-228600" lvl="2" marL="1143000" rtl="0" algn="l">
              <a:lnSpc>
                <a:spcPct val="90000"/>
              </a:lnSpc>
              <a:spcBef>
                <a:spcPts val="500"/>
              </a:spcBef>
              <a:spcAft>
                <a:spcPts val="0"/>
              </a:spcAft>
              <a:buClr>
                <a:schemeClr val="dk1"/>
              </a:buClr>
              <a:buSzPts val="2000"/>
              <a:buChar char="•"/>
            </a:pPr>
            <a:r>
              <a:rPr lang="en-US"/>
              <a:t>Academic supports – RTI periods, Tutorials – before school and after school</a:t>
            </a:r>
            <a:endParaRPr/>
          </a:p>
          <a:p>
            <a:pPr indent="-228600" lvl="2" marL="1143000" rtl="0" algn="l">
              <a:lnSpc>
                <a:spcPct val="90000"/>
              </a:lnSpc>
              <a:spcBef>
                <a:spcPts val="500"/>
              </a:spcBef>
              <a:spcAft>
                <a:spcPts val="0"/>
              </a:spcAft>
              <a:buClr>
                <a:schemeClr val="dk1"/>
              </a:buClr>
              <a:buSzPts val="2000"/>
              <a:buChar char="•"/>
            </a:pPr>
            <a:r>
              <a:rPr lang="en-US"/>
              <a:t>Fantastic teachers who know their stuff and love students</a:t>
            </a:r>
            <a:endParaRPr/>
          </a:p>
          <a:p>
            <a:pPr indent="-228600" lvl="2" marL="1143000" rtl="0" algn="l">
              <a:lnSpc>
                <a:spcPct val="90000"/>
              </a:lnSpc>
              <a:spcBef>
                <a:spcPts val="500"/>
              </a:spcBef>
              <a:spcAft>
                <a:spcPts val="0"/>
              </a:spcAft>
              <a:buClr>
                <a:schemeClr val="dk1"/>
              </a:buClr>
              <a:buSzPts val="2000"/>
              <a:buChar char="•"/>
            </a:pPr>
            <a:r>
              <a:rPr lang="en-US"/>
              <a:t>Support at home</a:t>
            </a:r>
            <a:endParaRPr/>
          </a:p>
          <a:p>
            <a:pPr indent="0" lvl="1" marL="457200" rtl="0" algn="l">
              <a:lnSpc>
                <a:spcPct val="90000"/>
              </a:lnSpc>
              <a:spcBef>
                <a:spcPts val="500"/>
              </a:spcBef>
              <a:spcAft>
                <a:spcPts val="0"/>
              </a:spcAft>
              <a:buClr>
                <a:schemeClr val="dk1"/>
              </a:buClr>
              <a:buSzPts val="24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28925710078_2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CRCA is Nationally Recognized  </a:t>
            </a:r>
            <a:endParaRPr/>
          </a:p>
        </p:txBody>
      </p:sp>
      <p:sp>
        <p:nvSpPr>
          <p:cNvPr id="109" name="Google Shape;109;g28925710078_2_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20000"/>
          </a:bodyPr>
          <a:lstStyle/>
          <a:p>
            <a:pPr indent="0" lvl="0" marL="0" rtl="0" algn="l">
              <a:lnSpc>
                <a:spcPct val="125000"/>
              </a:lnSpc>
              <a:spcBef>
                <a:spcPts val="0"/>
              </a:spcBef>
              <a:spcAft>
                <a:spcPts val="0"/>
              </a:spcAft>
              <a:buClr>
                <a:schemeClr val="dk1"/>
              </a:buClr>
              <a:buSzPts val="1100"/>
              <a:buFont typeface="Arial"/>
              <a:buNone/>
            </a:pPr>
            <a:r>
              <a:rPr b="1" lang="en-US" sz="2700">
                <a:solidFill>
                  <a:srgbClr val="1A1D26"/>
                </a:solidFill>
                <a:highlight>
                  <a:srgbClr val="FFFFFF"/>
                </a:highlight>
                <a:latin typeface="Arial"/>
                <a:ea typeface="Arial"/>
                <a:cs typeface="Arial"/>
                <a:sym typeface="Arial"/>
              </a:rPr>
              <a:t>Colorado River Collegiate Academy 2024 Rankings</a:t>
            </a:r>
            <a:endParaRPr b="1" sz="2700">
              <a:solidFill>
                <a:srgbClr val="1A1D26"/>
              </a:solidFill>
              <a:highlight>
                <a:srgbClr val="FFFFFF"/>
              </a:highlight>
              <a:latin typeface="Arial"/>
              <a:ea typeface="Arial"/>
              <a:cs typeface="Arial"/>
              <a:sym typeface="Arial"/>
            </a:endParaRPr>
          </a:p>
          <a:p>
            <a:pPr indent="0" lvl="0" marL="0" rtl="0" algn="l">
              <a:lnSpc>
                <a:spcPct val="150000"/>
              </a:lnSpc>
              <a:spcBef>
                <a:spcPts val="400"/>
              </a:spcBef>
              <a:spcAft>
                <a:spcPts val="0"/>
              </a:spcAft>
              <a:buClr>
                <a:schemeClr val="dk1"/>
              </a:buClr>
              <a:buSzPts val="1100"/>
              <a:buFont typeface="Arial"/>
              <a:buNone/>
            </a:pPr>
            <a:r>
              <a:rPr lang="en-US" sz="1900">
                <a:solidFill>
                  <a:srgbClr val="1A1D26"/>
                </a:solidFill>
                <a:highlight>
                  <a:srgbClr val="FFFFFF"/>
                </a:highlight>
                <a:latin typeface="Roboto"/>
                <a:ea typeface="Roboto"/>
                <a:cs typeface="Roboto"/>
                <a:sym typeface="Roboto"/>
              </a:rPr>
              <a:t>Colorado River Collegiate Academy is ranked #1,327 in the </a:t>
            </a:r>
            <a:r>
              <a:rPr lang="en-US" sz="1900">
                <a:solidFill>
                  <a:srgbClr val="1263D3"/>
                </a:solidFill>
                <a:highlight>
                  <a:srgbClr val="FFFFFF"/>
                </a:highlight>
                <a:uFill>
                  <a:noFill/>
                </a:uFill>
                <a:latin typeface="Roboto"/>
                <a:ea typeface="Roboto"/>
                <a:cs typeface="Roboto"/>
                <a:sym typeface="Roboto"/>
                <a:hlinkClick r:id="rId3">
                  <a:extLst>
                    <a:ext uri="{A12FA001-AC4F-418D-AE19-62706E023703}">
                      <ahyp:hlinkClr val="tx"/>
                    </a:ext>
                  </a:extLst>
                </a:hlinkClick>
              </a:rPr>
              <a:t>National Rankings</a:t>
            </a:r>
            <a:r>
              <a:rPr lang="en-US" sz="1900">
                <a:solidFill>
                  <a:srgbClr val="1A1D26"/>
                </a:solidFill>
                <a:highlight>
                  <a:srgbClr val="FFFFFF"/>
                </a:highlight>
                <a:latin typeface="Roboto"/>
                <a:ea typeface="Roboto"/>
                <a:cs typeface="Roboto"/>
                <a:sym typeface="Roboto"/>
              </a:rPr>
              <a:t>. Schools are ranked on their performance on state-required tests, graduation and how well they prepare students for college. Read more about </a:t>
            </a:r>
            <a:r>
              <a:rPr lang="en-US" sz="1900">
                <a:solidFill>
                  <a:srgbClr val="1263D3"/>
                </a:solidFill>
                <a:highlight>
                  <a:srgbClr val="FFFFFF"/>
                </a:highlight>
                <a:uFill>
                  <a:noFill/>
                </a:uFill>
                <a:latin typeface="Roboto"/>
                <a:ea typeface="Roboto"/>
                <a:cs typeface="Roboto"/>
                <a:sym typeface="Roboto"/>
                <a:hlinkClick r:id="rId4">
                  <a:extLst>
                    <a:ext uri="{A12FA001-AC4F-418D-AE19-62706E023703}">
                      <ahyp:hlinkClr val="tx"/>
                    </a:ext>
                  </a:extLst>
                </a:hlinkClick>
              </a:rPr>
              <a:t>how we rank the Best High Schools</a:t>
            </a:r>
            <a:r>
              <a:rPr lang="en-US" sz="1900">
                <a:solidFill>
                  <a:srgbClr val="1A1D26"/>
                </a:solidFill>
                <a:highlight>
                  <a:srgbClr val="FFFFFF"/>
                </a:highlight>
                <a:latin typeface="Roboto"/>
                <a:ea typeface="Roboto"/>
                <a:cs typeface="Roboto"/>
                <a:sym typeface="Roboto"/>
              </a:rPr>
              <a:t>.</a:t>
            </a:r>
            <a:endParaRPr sz="1900">
              <a:solidFill>
                <a:srgbClr val="1A1D26"/>
              </a:solidFill>
              <a:highlight>
                <a:srgbClr val="FFFFFF"/>
              </a:highlight>
              <a:latin typeface="Roboto"/>
              <a:ea typeface="Roboto"/>
              <a:cs typeface="Roboto"/>
              <a:sym typeface="Roboto"/>
            </a:endParaRPr>
          </a:p>
          <a:p>
            <a:pPr indent="0" lvl="0" marL="0" rtl="0" algn="l">
              <a:lnSpc>
                <a:spcPct val="133000"/>
              </a:lnSpc>
              <a:spcBef>
                <a:spcPts val="2400"/>
              </a:spcBef>
              <a:spcAft>
                <a:spcPts val="0"/>
              </a:spcAft>
              <a:buClr>
                <a:schemeClr val="dk1"/>
              </a:buClr>
              <a:buSzPts val="1100"/>
              <a:buFont typeface="Arial"/>
              <a:buNone/>
            </a:pPr>
            <a:r>
              <a:rPr b="1" lang="en-US" sz="2000">
                <a:solidFill>
                  <a:srgbClr val="1A1D26"/>
                </a:solidFill>
                <a:highlight>
                  <a:srgbClr val="FFFFFF"/>
                </a:highlight>
                <a:latin typeface="Roboto"/>
                <a:ea typeface="Roboto"/>
                <a:cs typeface="Roboto"/>
                <a:sym typeface="Roboto"/>
              </a:rPr>
              <a:t>All Rankings</a:t>
            </a:r>
            <a:endParaRPr b="1" sz="2000">
              <a:solidFill>
                <a:srgbClr val="1A1D26"/>
              </a:solidFill>
              <a:highlight>
                <a:srgbClr val="FFFFFF"/>
              </a:highlight>
              <a:latin typeface="Roboto"/>
              <a:ea typeface="Roboto"/>
              <a:cs typeface="Roboto"/>
              <a:sym typeface="Roboto"/>
            </a:endParaRPr>
          </a:p>
          <a:p>
            <a:pPr indent="-228600" lvl="0" marL="457200" rtl="0" algn="l">
              <a:lnSpc>
                <a:spcPct val="150000"/>
              </a:lnSpc>
              <a:spcBef>
                <a:spcPts val="0"/>
              </a:spcBef>
              <a:spcAft>
                <a:spcPts val="0"/>
              </a:spcAft>
              <a:buClr>
                <a:srgbClr val="1A1D26"/>
              </a:buClr>
              <a:buSzPts val="1600"/>
              <a:buFont typeface="Roboto"/>
              <a:buNone/>
            </a:pPr>
            <a:r>
              <a:rPr b="1" lang="en-US" sz="1600">
                <a:solidFill>
                  <a:schemeClr val="hlink"/>
                </a:solidFill>
                <a:highlight>
                  <a:srgbClr val="FFFFFF"/>
                </a:highlight>
                <a:uFill>
                  <a:noFill/>
                </a:uFill>
                <a:latin typeface="Roboto"/>
                <a:ea typeface="Roboto"/>
                <a:cs typeface="Roboto"/>
                <a:sym typeface="Roboto"/>
                <a:hlinkClick r:id="rId5"/>
              </a:rPr>
              <a:t>#1,327 </a:t>
            </a:r>
            <a:r>
              <a:rPr lang="en-US" sz="1600">
                <a:solidFill>
                  <a:schemeClr val="hlink"/>
                </a:solidFill>
                <a:highlight>
                  <a:srgbClr val="FFFFFF"/>
                </a:highlight>
                <a:uFill>
                  <a:noFill/>
                </a:uFill>
                <a:latin typeface="Roboto"/>
                <a:ea typeface="Roboto"/>
                <a:cs typeface="Roboto"/>
                <a:sym typeface="Roboto"/>
                <a:hlinkClick r:id="rId6"/>
              </a:rPr>
              <a:t>in </a:t>
            </a:r>
            <a:r>
              <a:rPr b="1" lang="en-US" sz="1600">
                <a:solidFill>
                  <a:schemeClr val="hlink"/>
                </a:solidFill>
                <a:highlight>
                  <a:srgbClr val="FFFFFF"/>
                </a:highlight>
                <a:uFill>
                  <a:noFill/>
                </a:uFill>
                <a:latin typeface="Roboto"/>
                <a:ea typeface="Roboto"/>
                <a:cs typeface="Roboto"/>
                <a:sym typeface="Roboto"/>
                <a:hlinkClick r:id="rId7"/>
              </a:rPr>
              <a:t>National Rankings</a:t>
            </a:r>
            <a:endParaRPr b="1" sz="1600">
              <a:solidFill>
                <a:schemeClr val="hlink"/>
              </a:solidFill>
              <a:highlight>
                <a:srgbClr val="FFFFFF"/>
              </a:highlight>
              <a:uFill>
                <a:noFill/>
              </a:uFill>
              <a:latin typeface="Roboto"/>
              <a:ea typeface="Roboto"/>
              <a:cs typeface="Roboto"/>
              <a:sym typeface="Roboto"/>
              <a:hlinkClick r:id="rId8"/>
            </a:endParaRPr>
          </a:p>
          <a:p>
            <a:pPr indent="-228600" lvl="0" marL="457200" rtl="0" algn="l">
              <a:lnSpc>
                <a:spcPct val="150000"/>
              </a:lnSpc>
              <a:spcBef>
                <a:spcPts val="0"/>
              </a:spcBef>
              <a:spcAft>
                <a:spcPts val="0"/>
              </a:spcAft>
              <a:buClr>
                <a:srgbClr val="1A1D26"/>
              </a:buClr>
              <a:buSzPts val="1600"/>
              <a:buFont typeface="Roboto"/>
              <a:buNone/>
            </a:pPr>
            <a:r>
              <a:rPr b="1" lang="en-US" sz="1600">
                <a:solidFill>
                  <a:schemeClr val="hlink"/>
                </a:solidFill>
                <a:highlight>
                  <a:srgbClr val="FFFFFF"/>
                </a:highlight>
                <a:uFill>
                  <a:noFill/>
                </a:uFill>
                <a:latin typeface="Roboto"/>
                <a:ea typeface="Roboto"/>
                <a:cs typeface="Roboto"/>
                <a:sym typeface="Roboto"/>
                <a:hlinkClick r:id="rId9"/>
              </a:rPr>
              <a:t>#152 </a:t>
            </a:r>
            <a:r>
              <a:rPr lang="en-US" sz="1600">
                <a:solidFill>
                  <a:schemeClr val="hlink"/>
                </a:solidFill>
                <a:highlight>
                  <a:srgbClr val="FFFFFF"/>
                </a:highlight>
                <a:uFill>
                  <a:noFill/>
                </a:uFill>
                <a:latin typeface="Roboto"/>
                <a:ea typeface="Roboto"/>
                <a:cs typeface="Roboto"/>
                <a:sym typeface="Roboto"/>
                <a:hlinkClick r:id="rId10"/>
              </a:rPr>
              <a:t>in </a:t>
            </a:r>
            <a:r>
              <a:rPr b="1" lang="en-US" sz="1600">
                <a:solidFill>
                  <a:schemeClr val="hlink"/>
                </a:solidFill>
                <a:highlight>
                  <a:srgbClr val="FFFFFF"/>
                </a:highlight>
                <a:uFill>
                  <a:noFill/>
                </a:uFill>
                <a:latin typeface="Roboto"/>
                <a:ea typeface="Roboto"/>
                <a:cs typeface="Roboto"/>
                <a:sym typeface="Roboto"/>
                <a:hlinkClick r:id="rId11"/>
              </a:rPr>
              <a:t>Texas High Schools</a:t>
            </a:r>
            <a:endParaRPr b="1" sz="1600">
              <a:solidFill>
                <a:schemeClr val="hlink"/>
              </a:solidFill>
              <a:highlight>
                <a:srgbClr val="FFFFFF"/>
              </a:highlight>
              <a:uFill>
                <a:noFill/>
              </a:uFill>
              <a:latin typeface="Roboto"/>
              <a:ea typeface="Roboto"/>
              <a:cs typeface="Roboto"/>
              <a:sym typeface="Roboto"/>
              <a:hlinkClick r:id="rId12"/>
            </a:endParaRPr>
          </a:p>
          <a:p>
            <a:pPr indent="-228600" lvl="0" marL="457200" rtl="0" algn="l">
              <a:lnSpc>
                <a:spcPct val="150000"/>
              </a:lnSpc>
              <a:spcBef>
                <a:spcPts val="0"/>
              </a:spcBef>
              <a:spcAft>
                <a:spcPts val="0"/>
              </a:spcAft>
              <a:buClr>
                <a:srgbClr val="1A1D26"/>
              </a:buClr>
              <a:buSzPts val="1600"/>
              <a:buFont typeface="Roboto"/>
              <a:buNone/>
            </a:pPr>
            <a:r>
              <a:rPr b="1" lang="en-US" sz="1600">
                <a:solidFill>
                  <a:schemeClr val="hlink"/>
                </a:solidFill>
                <a:highlight>
                  <a:srgbClr val="FFFFFF"/>
                </a:highlight>
                <a:uFill>
                  <a:noFill/>
                </a:uFill>
                <a:latin typeface="Roboto"/>
                <a:ea typeface="Roboto"/>
                <a:cs typeface="Roboto"/>
                <a:sym typeface="Roboto"/>
                <a:hlinkClick r:id="rId13"/>
              </a:rPr>
              <a:t>#15 </a:t>
            </a:r>
            <a:r>
              <a:rPr lang="en-US" sz="1600">
                <a:solidFill>
                  <a:schemeClr val="hlink"/>
                </a:solidFill>
                <a:highlight>
                  <a:srgbClr val="FFFFFF"/>
                </a:highlight>
                <a:uFill>
                  <a:noFill/>
                </a:uFill>
                <a:latin typeface="Roboto"/>
                <a:ea typeface="Roboto"/>
                <a:cs typeface="Roboto"/>
                <a:sym typeface="Roboto"/>
                <a:hlinkClick r:id="rId14"/>
              </a:rPr>
              <a:t>in </a:t>
            </a:r>
            <a:r>
              <a:rPr b="1" lang="en-US" sz="1600">
                <a:solidFill>
                  <a:schemeClr val="hlink"/>
                </a:solidFill>
                <a:highlight>
                  <a:srgbClr val="FFFFFF"/>
                </a:highlight>
                <a:uFill>
                  <a:noFill/>
                </a:uFill>
                <a:latin typeface="Roboto"/>
                <a:ea typeface="Roboto"/>
                <a:cs typeface="Roboto"/>
                <a:sym typeface="Roboto"/>
                <a:hlinkClick r:id="rId15"/>
              </a:rPr>
              <a:t>Austin, TX Metro Area High Schools</a:t>
            </a:r>
            <a:endParaRPr b="1" sz="1600">
              <a:solidFill>
                <a:schemeClr val="hlink"/>
              </a:solidFill>
              <a:highlight>
                <a:srgbClr val="FFFFFF"/>
              </a:highlight>
              <a:uFill>
                <a:noFill/>
              </a:uFill>
              <a:latin typeface="Roboto"/>
              <a:ea typeface="Roboto"/>
              <a:cs typeface="Roboto"/>
              <a:sym typeface="Roboto"/>
              <a:hlinkClick r:id="rId16"/>
            </a:endParaRPr>
          </a:p>
          <a:p>
            <a:pPr indent="-228600" lvl="0" marL="457200" rtl="0" algn="l">
              <a:lnSpc>
                <a:spcPct val="150000"/>
              </a:lnSpc>
              <a:spcBef>
                <a:spcPts val="0"/>
              </a:spcBef>
              <a:spcAft>
                <a:spcPts val="0"/>
              </a:spcAft>
              <a:buClr>
                <a:srgbClr val="1A1D26"/>
              </a:buClr>
              <a:buSzPts val="1600"/>
              <a:buFont typeface="Roboto"/>
              <a:buNone/>
            </a:pPr>
            <a:r>
              <a:rPr b="1" lang="en-US" sz="1600">
                <a:solidFill>
                  <a:schemeClr val="hlink"/>
                </a:solidFill>
                <a:highlight>
                  <a:srgbClr val="FFFFFF"/>
                </a:highlight>
                <a:uFill>
                  <a:noFill/>
                </a:uFill>
                <a:latin typeface="Roboto"/>
                <a:ea typeface="Roboto"/>
                <a:cs typeface="Roboto"/>
                <a:sym typeface="Roboto"/>
                <a:hlinkClick r:id="rId17"/>
              </a:rPr>
              <a:t>#1 </a:t>
            </a:r>
            <a:r>
              <a:rPr lang="en-US" sz="1600">
                <a:solidFill>
                  <a:schemeClr val="hlink"/>
                </a:solidFill>
                <a:highlight>
                  <a:srgbClr val="FFFFFF"/>
                </a:highlight>
                <a:uFill>
                  <a:noFill/>
                </a:uFill>
                <a:latin typeface="Roboto"/>
                <a:ea typeface="Roboto"/>
                <a:cs typeface="Roboto"/>
                <a:sym typeface="Roboto"/>
                <a:hlinkClick r:id="rId18"/>
              </a:rPr>
              <a:t>in </a:t>
            </a:r>
            <a:r>
              <a:rPr b="1" lang="en-US" sz="1600">
                <a:solidFill>
                  <a:schemeClr val="hlink"/>
                </a:solidFill>
                <a:highlight>
                  <a:srgbClr val="FFFFFF"/>
                </a:highlight>
                <a:uFill>
                  <a:noFill/>
                </a:uFill>
                <a:latin typeface="Roboto"/>
                <a:ea typeface="Roboto"/>
                <a:cs typeface="Roboto"/>
                <a:sym typeface="Roboto"/>
                <a:hlinkClick r:id="rId19"/>
              </a:rPr>
              <a:t>Bastrop Independent School District High Schools</a:t>
            </a:r>
            <a:endParaRPr b="1" sz="1600">
              <a:solidFill>
                <a:schemeClr val="hlink"/>
              </a:solidFill>
              <a:highlight>
                <a:srgbClr val="FFFFFF"/>
              </a:highlight>
              <a:uFill>
                <a:noFill/>
              </a:uFill>
              <a:latin typeface="Roboto"/>
              <a:ea typeface="Roboto"/>
              <a:cs typeface="Roboto"/>
              <a:sym typeface="Roboto"/>
              <a:hlinkClick r:id="rId20"/>
            </a:endParaRPr>
          </a:p>
          <a:p>
            <a:pPr indent="0" lvl="0" marL="0" rtl="0" algn="l">
              <a:spcBef>
                <a:spcPts val="2400"/>
              </a:spcBef>
              <a:spcAft>
                <a:spcPts val="0"/>
              </a:spcAft>
              <a:buNone/>
            </a:pPr>
            <a:r>
              <a:t/>
            </a:r>
            <a:endParaRPr/>
          </a:p>
        </p:txBody>
      </p:sp>
      <p:pic>
        <p:nvPicPr>
          <p:cNvPr id="110" name="Google Shape;110;g28925710078_2_0"/>
          <p:cNvPicPr preferRelativeResize="0"/>
          <p:nvPr/>
        </p:nvPicPr>
        <p:blipFill>
          <a:blip r:embed="rId21">
            <a:alphaModFix/>
          </a:blip>
          <a:stretch>
            <a:fillRect/>
          </a:stretch>
        </p:blipFill>
        <p:spPr>
          <a:xfrm>
            <a:off x="8338213" y="3982875"/>
            <a:ext cx="1590675" cy="1428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a:t>
            </a:r>
            <a:endParaRPr/>
          </a:p>
        </p:txBody>
      </p:sp>
      <p:sp>
        <p:nvSpPr>
          <p:cNvPr id="116" name="Google Shape;116;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2800"/>
              <a:buFont typeface="Calibri"/>
              <a:buAutoNum type="arabicPeriod"/>
            </a:pPr>
            <a:r>
              <a:rPr lang="en-US"/>
              <a:t>I must attend school 90% of the time to receive credit for my courses. </a:t>
            </a:r>
            <a:endParaRPr/>
          </a:p>
          <a:p>
            <a:pPr indent="-514350" lvl="0" marL="514350" rtl="0" algn="l">
              <a:lnSpc>
                <a:spcPct val="90000"/>
              </a:lnSpc>
              <a:spcBef>
                <a:spcPts val="1000"/>
              </a:spcBef>
              <a:spcAft>
                <a:spcPts val="0"/>
              </a:spcAft>
              <a:buClr>
                <a:schemeClr val="dk1"/>
              </a:buClr>
              <a:buSzPts val="2800"/>
              <a:buFont typeface="Calibri"/>
              <a:buAutoNum type="arabicPeriod"/>
            </a:pPr>
            <a:r>
              <a:rPr lang="en-US"/>
              <a:t>I will have truancy charges filed on me if I miss three days of school within a four week period and these absences are unexcused.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a:t>
            </a:r>
            <a:endParaRPr/>
          </a:p>
        </p:txBody>
      </p:sp>
      <p:sp>
        <p:nvSpPr>
          <p:cNvPr id="122" name="Google Shape;12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3. There are very limited reasons for excused absences. </a:t>
            </a:r>
            <a:endParaRPr/>
          </a:p>
          <a:p>
            <a:pPr indent="-228600" lvl="1" marL="685800" rtl="0" algn="l">
              <a:lnSpc>
                <a:spcPct val="90000"/>
              </a:lnSpc>
              <a:spcBef>
                <a:spcPts val="500"/>
              </a:spcBef>
              <a:spcAft>
                <a:spcPts val="0"/>
              </a:spcAft>
              <a:buClr>
                <a:schemeClr val="dk1"/>
              </a:buClr>
              <a:buSzPts val="2400"/>
              <a:buChar char="•"/>
            </a:pPr>
            <a:r>
              <a:rPr lang="en-US"/>
              <a:t> A school district shall excuse a student from attending school for:</a:t>
            </a:r>
            <a:endParaRPr/>
          </a:p>
          <a:p>
            <a:pPr indent="-228600" lvl="2" marL="1143000" rtl="0" algn="l">
              <a:lnSpc>
                <a:spcPct val="90000"/>
              </a:lnSpc>
              <a:spcBef>
                <a:spcPts val="500"/>
              </a:spcBef>
              <a:spcAft>
                <a:spcPts val="0"/>
              </a:spcAft>
              <a:buClr>
                <a:schemeClr val="dk1"/>
              </a:buClr>
              <a:buSzPts val="2000"/>
              <a:buChar char="•"/>
            </a:pPr>
            <a:r>
              <a:rPr lang="en-US"/>
              <a:t>(1)  the following purposes, including travel for those purposes: </a:t>
            </a:r>
            <a:endParaRPr/>
          </a:p>
          <a:p>
            <a:pPr indent="-228600" lvl="3" marL="1600200" rtl="0" algn="l">
              <a:lnSpc>
                <a:spcPct val="90000"/>
              </a:lnSpc>
              <a:spcBef>
                <a:spcPts val="500"/>
              </a:spcBef>
              <a:spcAft>
                <a:spcPts val="0"/>
              </a:spcAft>
              <a:buClr>
                <a:schemeClr val="dk1"/>
              </a:buClr>
              <a:buSzPts val="1800"/>
              <a:buChar char="•"/>
            </a:pPr>
            <a:r>
              <a:rPr lang="en-US"/>
              <a:t>(A)  observing religious holy days; </a:t>
            </a:r>
            <a:endParaRPr/>
          </a:p>
          <a:p>
            <a:pPr indent="-228600" lvl="3" marL="1600200" rtl="0" algn="l">
              <a:lnSpc>
                <a:spcPct val="90000"/>
              </a:lnSpc>
              <a:spcBef>
                <a:spcPts val="500"/>
              </a:spcBef>
              <a:spcAft>
                <a:spcPts val="0"/>
              </a:spcAft>
              <a:buClr>
                <a:schemeClr val="dk1"/>
              </a:buClr>
              <a:buSzPts val="1800"/>
              <a:buChar char="•"/>
            </a:pPr>
            <a:r>
              <a:rPr lang="en-US"/>
              <a:t>(B)  attending a required court appearance; </a:t>
            </a:r>
            <a:endParaRPr/>
          </a:p>
          <a:p>
            <a:pPr indent="-228600" lvl="3" marL="1600200" rtl="0" algn="l">
              <a:lnSpc>
                <a:spcPct val="90000"/>
              </a:lnSpc>
              <a:spcBef>
                <a:spcPts val="500"/>
              </a:spcBef>
              <a:spcAft>
                <a:spcPts val="0"/>
              </a:spcAft>
              <a:buClr>
                <a:schemeClr val="dk1"/>
              </a:buClr>
              <a:buSzPts val="1800"/>
              <a:buChar char="•"/>
            </a:pPr>
            <a:r>
              <a:rPr lang="en-US"/>
              <a:t>(C)  appearing at a governmental office to complete paperwork required in connection             with the student's application for United States citizenship; </a:t>
            </a:r>
            <a:endParaRPr/>
          </a:p>
          <a:p>
            <a:pPr indent="-228600" lvl="3" marL="1600200" rtl="0" algn="l">
              <a:lnSpc>
                <a:spcPct val="90000"/>
              </a:lnSpc>
              <a:spcBef>
                <a:spcPts val="500"/>
              </a:spcBef>
              <a:spcAft>
                <a:spcPts val="0"/>
              </a:spcAft>
              <a:buClr>
                <a:schemeClr val="dk1"/>
              </a:buClr>
              <a:buSzPts val="1800"/>
              <a:buChar char="•"/>
            </a:pPr>
            <a:r>
              <a:rPr lang="en-US"/>
              <a:t>(D)  taking part in a United States naturalization oath ceremony; or </a:t>
            </a:r>
            <a:endParaRPr/>
          </a:p>
          <a:p>
            <a:pPr indent="-228600" lvl="3" marL="1600200" rtl="0" algn="l">
              <a:lnSpc>
                <a:spcPct val="90000"/>
              </a:lnSpc>
              <a:spcBef>
                <a:spcPts val="500"/>
              </a:spcBef>
              <a:spcAft>
                <a:spcPts val="0"/>
              </a:spcAft>
              <a:buClr>
                <a:schemeClr val="dk1"/>
              </a:buClr>
              <a:buSzPts val="1800"/>
              <a:buChar char="•"/>
            </a:pPr>
            <a:r>
              <a:rPr lang="en-US"/>
              <a:t>(E)  serving as an election clerk; or </a:t>
            </a:r>
            <a:endParaRPr/>
          </a:p>
          <a:p>
            <a:pPr indent="-228600" lvl="2" marL="1143000" rtl="0" algn="l">
              <a:lnSpc>
                <a:spcPct val="90000"/>
              </a:lnSpc>
              <a:spcBef>
                <a:spcPts val="500"/>
              </a:spcBef>
              <a:spcAft>
                <a:spcPts val="0"/>
              </a:spcAft>
              <a:buClr>
                <a:schemeClr val="dk1"/>
              </a:buClr>
              <a:buSzPts val="2000"/>
              <a:buChar char="•"/>
            </a:pPr>
            <a:r>
              <a:rPr lang="en-US"/>
              <a:t>(2)  a temporary absence resulting from health care professionals if that student commences classes or returns to school on the same day of the appointment. </a:t>
            </a:r>
            <a:endParaRPr/>
          </a:p>
          <a:p>
            <a:pPr indent="-228600" lvl="2" marL="1143000" rtl="0" algn="l">
              <a:lnSpc>
                <a:spcPct val="90000"/>
              </a:lnSpc>
              <a:spcBef>
                <a:spcPts val="500"/>
              </a:spcBef>
              <a:spcAft>
                <a:spcPts val="0"/>
              </a:spcAft>
              <a:buClr>
                <a:schemeClr val="dk1"/>
              </a:buClr>
              <a:buSzPts val="2000"/>
              <a:buChar char="•"/>
            </a:pPr>
            <a:r>
              <a:rPr lang="en-US"/>
              <a:t>(3) a school district may excuse students for absences that result from illness.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Attendance</a:t>
            </a:r>
            <a:endParaRPr/>
          </a:p>
        </p:txBody>
      </p:sp>
      <p:sp>
        <p:nvSpPr>
          <p:cNvPr id="128" name="Google Shape;128;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None/>
            </a:pPr>
            <a:r>
              <a:rPr b="1" i="1" lang="en-US" sz="4000"/>
              <a:t>It matters. Your student must come to school!</a:t>
            </a:r>
            <a:endParaRPr/>
          </a:p>
          <a:p>
            <a:pPr indent="0" lvl="0" marL="0" rtl="0" algn="l">
              <a:lnSpc>
                <a:spcPct val="90000"/>
              </a:lnSpc>
              <a:spcBef>
                <a:spcPts val="1000"/>
              </a:spcBef>
              <a:spcAft>
                <a:spcPts val="0"/>
              </a:spcAft>
              <a:buClr>
                <a:schemeClr val="dk1"/>
              </a:buClr>
              <a:buSzPts val="4000"/>
              <a:buNone/>
            </a:pPr>
            <a:r>
              <a:t/>
            </a:r>
            <a:endParaRPr b="1" i="1" sz="4000"/>
          </a:p>
          <a:p>
            <a:pPr indent="0" lvl="0" marL="0" rtl="0" algn="ctr">
              <a:lnSpc>
                <a:spcPct val="90000"/>
              </a:lnSpc>
              <a:spcBef>
                <a:spcPts val="1000"/>
              </a:spcBef>
              <a:spcAft>
                <a:spcPts val="0"/>
              </a:spcAft>
              <a:buClr>
                <a:schemeClr val="dk1"/>
              </a:buClr>
              <a:buSzPts val="6600"/>
              <a:buNone/>
            </a:pPr>
            <a:r>
              <a:rPr b="1" i="1" lang="en-US" sz="6600"/>
              <a:t>96.7% ADA Last Year</a:t>
            </a:r>
            <a:endParaRPr b="1" i="1" sz="6600"/>
          </a:p>
          <a:p>
            <a:pPr indent="0" lvl="0" marL="0" rtl="0" algn="ctr">
              <a:lnSpc>
                <a:spcPct val="90000"/>
              </a:lnSpc>
              <a:spcBef>
                <a:spcPts val="1000"/>
              </a:spcBef>
              <a:spcAft>
                <a:spcPts val="0"/>
              </a:spcAft>
              <a:buClr>
                <a:schemeClr val="dk1"/>
              </a:buClr>
              <a:buSzPts val="6600"/>
              <a:buNone/>
            </a:pPr>
            <a:r>
              <a:t/>
            </a:r>
            <a:endParaRPr b="1" sz="3000"/>
          </a:p>
          <a:p>
            <a:pPr indent="0" lvl="0" marL="0" rtl="0" algn="ctr">
              <a:lnSpc>
                <a:spcPct val="90000"/>
              </a:lnSpc>
              <a:spcBef>
                <a:spcPts val="1000"/>
              </a:spcBef>
              <a:spcAft>
                <a:spcPts val="0"/>
              </a:spcAft>
              <a:buClr>
                <a:schemeClr val="dk1"/>
              </a:buClr>
              <a:buSzPts val="6600"/>
              <a:buNone/>
            </a:pPr>
            <a:r>
              <a:rPr b="1" lang="en-US" sz="3000"/>
              <a:t>Sames Bastrop Ford and Dodge is giving away a </a:t>
            </a:r>
            <a:r>
              <a:rPr b="1" lang="en-US" sz="3000"/>
              <a:t>vehicle</a:t>
            </a:r>
            <a:r>
              <a:rPr b="1" lang="en-US" sz="3000"/>
              <a:t> again this year to a BISD high school student with perfect attendance!</a:t>
            </a:r>
            <a:endParaRPr b="1" sz="3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400"/>
              <a:buFont typeface="Calibri"/>
              <a:buNone/>
            </a:pPr>
            <a:r>
              <a:rPr b="1" lang="en-US"/>
              <a:t>School Safety</a:t>
            </a:r>
            <a:endParaRPr/>
          </a:p>
        </p:txBody>
      </p:sp>
      <p:sp>
        <p:nvSpPr>
          <p:cNvPr id="134" name="Google Shape;134;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lang="en-US"/>
              <a:t>1. Front doors (East) to the campus are to remain locked at all times.</a:t>
            </a:r>
            <a:endParaRPr/>
          </a:p>
          <a:p>
            <a:pPr indent="0" lvl="0" marL="0" rtl="0" algn="l">
              <a:lnSpc>
                <a:spcPct val="90000"/>
              </a:lnSpc>
              <a:spcBef>
                <a:spcPts val="1000"/>
              </a:spcBef>
              <a:spcAft>
                <a:spcPts val="0"/>
              </a:spcAft>
              <a:buClr>
                <a:schemeClr val="dk1"/>
              </a:buClr>
              <a:buSzPct val="100000"/>
              <a:buNone/>
            </a:pPr>
            <a:r>
              <a:rPr lang="en-US"/>
              <a:t>2. Exterior doors on the south side of the campus are to remain locked at all times.</a:t>
            </a:r>
            <a:endParaRPr/>
          </a:p>
          <a:p>
            <a:pPr indent="0" lvl="0" marL="0" rtl="0" algn="l">
              <a:lnSpc>
                <a:spcPct val="90000"/>
              </a:lnSpc>
              <a:spcBef>
                <a:spcPts val="1000"/>
              </a:spcBef>
              <a:spcAft>
                <a:spcPts val="0"/>
              </a:spcAft>
              <a:buClr>
                <a:schemeClr val="dk1"/>
              </a:buClr>
              <a:buSzPct val="100000"/>
              <a:buNone/>
            </a:pPr>
            <a:r>
              <a:rPr lang="en-US"/>
              <a:t>3. Teachers doors are to remain closed and locked at all times.</a:t>
            </a:r>
            <a:endParaRPr/>
          </a:p>
          <a:p>
            <a:pPr indent="0" lvl="0" marL="0" rtl="0" algn="l">
              <a:lnSpc>
                <a:spcPct val="90000"/>
              </a:lnSpc>
              <a:spcBef>
                <a:spcPts val="1000"/>
              </a:spcBef>
              <a:spcAft>
                <a:spcPts val="0"/>
              </a:spcAft>
              <a:buClr>
                <a:schemeClr val="dk1"/>
              </a:buClr>
              <a:buSzPct val="100000"/>
              <a:buNone/>
            </a:pPr>
            <a:r>
              <a:rPr lang="en-US"/>
              <a:t>4. Students must not open the front doors or the courtyard gates for anyone…including parents.</a:t>
            </a:r>
            <a:endParaRPr/>
          </a:p>
          <a:p>
            <a:pPr indent="0" lvl="0" marL="0" rtl="0" algn="l">
              <a:lnSpc>
                <a:spcPct val="90000"/>
              </a:lnSpc>
              <a:spcBef>
                <a:spcPts val="1000"/>
              </a:spcBef>
              <a:spcAft>
                <a:spcPts val="0"/>
              </a:spcAft>
              <a:buClr>
                <a:schemeClr val="dk1"/>
              </a:buClr>
              <a:buSzPct val="100000"/>
              <a:buNone/>
            </a:pPr>
            <a:r>
              <a:rPr lang="en-US"/>
              <a:t>5. Parents should only enter the campus through the front doors. Our buzzer is not working at the moment. We have posted the number to the campus for you to call and be let in.</a:t>
            </a:r>
            <a:endParaRPr/>
          </a:p>
          <a:p>
            <a:pPr indent="0" lvl="0" marL="0" rtl="0" algn="l">
              <a:lnSpc>
                <a:spcPct val="90000"/>
              </a:lnSpc>
              <a:spcBef>
                <a:spcPts val="1000"/>
              </a:spcBef>
              <a:spcAft>
                <a:spcPts val="0"/>
              </a:spcAft>
              <a:buClr>
                <a:schemeClr val="dk1"/>
              </a:buClr>
              <a:buSzPct val="100000"/>
              <a:buNone/>
            </a:pPr>
            <a:r>
              <a:rPr lang="en-US"/>
              <a:t>6. Students really should not be using the restroom during class time. </a:t>
            </a:r>
            <a:endParaRPr/>
          </a:p>
          <a:p>
            <a:pPr indent="0" lvl="0" marL="0" rtl="0" algn="l">
              <a:lnSpc>
                <a:spcPct val="90000"/>
              </a:lnSpc>
              <a:spcBef>
                <a:spcPts val="1000"/>
              </a:spcBef>
              <a:spcAft>
                <a:spcPts val="0"/>
              </a:spcAft>
              <a:buClr>
                <a:schemeClr val="dk1"/>
              </a:buClr>
              <a:buSzPct val="100000"/>
              <a:buNone/>
            </a:pPr>
            <a:r>
              <a:rPr lang="en-US"/>
              <a:t>7. Students should take all of our drills seriously.</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2016-09-08T19:22:46Z</dcterms:created>
  <dc:creator>Martin Conrardy</dc:creator>
</cp:coreProperties>
</file>